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 id="2147485871" r:id="rId2"/>
  </p:sldMasterIdLst>
  <p:notesMasterIdLst>
    <p:notesMasterId r:id="rId100"/>
  </p:notesMasterIdLst>
  <p:handoutMasterIdLst>
    <p:handoutMasterId r:id="rId101"/>
  </p:handoutMasterIdLst>
  <p:sldIdLst>
    <p:sldId id="2377" r:id="rId3"/>
    <p:sldId id="2134" r:id="rId4"/>
    <p:sldId id="2135" r:id="rId5"/>
    <p:sldId id="2136" r:id="rId6"/>
    <p:sldId id="2137" r:id="rId7"/>
    <p:sldId id="2138" r:id="rId8"/>
    <p:sldId id="2139" r:id="rId9"/>
    <p:sldId id="2140" r:id="rId10"/>
    <p:sldId id="2141" r:id="rId11"/>
    <p:sldId id="2239" r:id="rId12"/>
    <p:sldId id="2144" r:id="rId13"/>
    <p:sldId id="2145" r:id="rId14"/>
    <p:sldId id="2146" r:id="rId15"/>
    <p:sldId id="2147" r:id="rId16"/>
    <p:sldId id="2148" r:id="rId17"/>
    <p:sldId id="2240" r:id="rId18"/>
    <p:sldId id="2153" r:id="rId19"/>
    <p:sldId id="2154" r:id="rId20"/>
    <p:sldId id="2155" r:id="rId21"/>
    <p:sldId id="2156" r:id="rId22"/>
    <p:sldId id="2157" r:id="rId23"/>
    <p:sldId id="2158" r:id="rId24"/>
    <p:sldId id="2159" r:id="rId25"/>
    <p:sldId id="2241" r:id="rId26"/>
    <p:sldId id="2161" r:id="rId27"/>
    <p:sldId id="2162" r:id="rId28"/>
    <p:sldId id="2163" r:id="rId29"/>
    <p:sldId id="2164" r:id="rId30"/>
    <p:sldId id="2165" r:id="rId31"/>
    <p:sldId id="2166" r:id="rId32"/>
    <p:sldId id="2167" r:id="rId33"/>
    <p:sldId id="2168" r:id="rId34"/>
    <p:sldId id="2169" r:id="rId35"/>
    <p:sldId id="2170" r:id="rId36"/>
    <p:sldId id="2171" r:id="rId37"/>
    <p:sldId id="2173" r:id="rId38"/>
    <p:sldId id="2174" r:id="rId39"/>
    <p:sldId id="2175" r:id="rId40"/>
    <p:sldId id="2176" r:id="rId41"/>
    <p:sldId id="2177" r:id="rId42"/>
    <p:sldId id="2178" r:id="rId43"/>
    <p:sldId id="2182" r:id="rId44"/>
    <p:sldId id="2183" r:id="rId45"/>
    <p:sldId id="2184" r:id="rId46"/>
    <p:sldId id="2185" r:id="rId47"/>
    <p:sldId id="2186" r:id="rId48"/>
    <p:sldId id="2187" r:id="rId49"/>
    <p:sldId id="2188" r:id="rId50"/>
    <p:sldId id="2189" r:id="rId51"/>
    <p:sldId id="2190" r:id="rId52"/>
    <p:sldId id="2242" r:id="rId53"/>
    <p:sldId id="2192" r:id="rId54"/>
    <p:sldId id="2193" r:id="rId55"/>
    <p:sldId id="2194" r:id="rId56"/>
    <p:sldId id="2195" r:id="rId57"/>
    <p:sldId id="2196" r:id="rId58"/>
    <p:sldId id="2243" r:id="rId59"/>
    <p:sldId id="2198" r:id="rId60"/>
    <p:sldId id="2199" r:id="rId61"/>
    <p:sldId id="2200" r:id="rId62"/>
    <p:sldId id="2201" r:id="rId63"/>
    <p:sldId id="2202" r:id="rId64"/>
    <p:sldId id="2244" r:id="rId65"/>
    <p:sldId id="2204" r:id="rId66"/>
    <p:sldId id="2205" r:id="rId67"/>
    <p:sldId id="2206" r:id="rId68"/>
    <p:sldId id="2208" r:id="rId69"/>
    <p:sldId id="2209" r:id="rId70"/>
    <p:sldId id="2210" r:id="rId71"/>
    <p:sldId id="2211" r:id="rId72"/>
    <p:sldId id="2212" r:id="rId73"/>
    <p:sldId id="2213" r:id="rId74"/>
    <p:sldId id="2214" r:id="rId75"/>
    <p:sldId id="2215" r:id="rId76"/>
    <p:sldId id="2216" r:id="rId77"/>
    <p:sldId id="2217" r:id="rId78"/>
    <p:sldId id="2219" r:id="rId79"/>
    <p:sldId id="2220" r:id="rId80"/>
    <p:sldId id="2221" r:id="rId81"/>
    <p:sldId id="2247" r:id="rId82"/>
    <p:sldId id="2223" r:id="rId83"/>
    <p:sldId id="2224" r:id="rId84"/>
    <p:sldId id="2225" r:id="rId85"/>
    <p:sldId id="2226" r:id="rId86"/>
    <p:sldId id="2227" r:id="rId87"/>
    <p:sldId id="2228" r:id="rId88"/>
    <p:sldId id="2245" r:id="rId89"/>
    <p:sldId id="2230" r:id="rId90"/>
    <p:sldId id="2231" r:id="rId91"/>
    <p:sldId id="2232" r:id="rId92"/>
    <p:sldId id="2233" r:id="rId93"/>
    <p:sldId id="2234" r:id="rId94"/>
    <p:sldId id="2235" r:id="rId95"/>
    <p:sldId id="2236" r:id="rId96"/>
    <p:sldId id="2246" r:id="rId97"/>
    <p:sldId id="2238" r:id="rId98"/>
    <p:sldId id="2099" r:id="rId99"/>
  </p:sldIdLst>
  <p:sldSz cx="9144000" cy="6858000" type="screen4x3"/>
  <p:notesSz cx="7099300" cy="10234613"/>
  <p:custDataLst>
    <p:tags r:id="rId102"/>
  </p:custDataLst>
  <p:defaultTextStyle>
    <a:defPPr>
      <a:defRPr lang="ko-KR"/>
    </a:defPPr>
    <a:lvl1pPr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FE6"/>
    <a:srgbClr val="FF93E3"/>
    <a:srgbClr val="E6E6E6"/>
    <a:srgbClr val="262686"/>
    <a:srgbClr val="FF3300"/>
    <a:srgbClr val="E9E9F3"/>
    <a:srgbClr val="33CC33"/>
    <a:srgbClr val="FFFF66"/>
    <a:srgbClr val="B9251B"/>
    <a:srgbClr val="9C3C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72351" autoAdjust="0"/>
  </p:normalViewPr>
  <p:slideViewPr>
    <p:cSldViewPr>
      <p:cViewPr varScale="1">
        <p:scale>
          <a:sx n="49" d="100"/>
          <a:sy n="49" d="100"/>
        </p:scale>
        <p:origin x="1617" y="24"/>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0" d="100"/>
          <a:sy n="80" d="100"/>
        </p:scale>
        <p:origin x="388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76672" cy="512747"/>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latinLnBrk="1">
              <a:defRPr kumimoji="1" sz="1200" b="0">
                <a:latin typeface="Gulim" pitchFamily="34" charset="-127"/>
                <a:ea typeface="Gulim" pitchFamily="34" charset="-127"/>
              </a:defRPr>
            </a:lvl1pPr>
          </a:lstStyle>
          <a:p>
            <a:pPr>
              <a:defRPr/>
            </a:pPr>
            <a:endParaRPr lang="en-US"/>
          </a:p>
        </p:txBody>
      </p:sp>
      <p:sp>
        <p:nvSpPr>
          <p:cNvPr id="57347" name="Rectangle 3"/>
          <p:cNvSpPr>
            <a:spLocks noGrp="1" noChangeArrowheads="1"/>
          </p:cNvSpPr>
          <p:nvPr>
            <p:ph type="dt" sz="quarter" idx="1"/>
          </p:nvPr>
        </p:nvSpPr>
        <p:spPr bwMode="auto">
          <a:xfrm>
            <a:off x="4021088" y="0"/>
            <a:ext cx="3076672" cy="512747"/>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latinLnBrk="1">
              <a:defRPr kumimoji="1" sz="1200" b="0">
                <a:latin typeface="Gulim" pitchFamily="34" charset="-127"/>
                <a:ea typeface="Gulim" pitchFamily="34" charset="-127"/>
              </a:defRPr>
            </a:lvl1pPr>
          </a:lstStyle>
          <a:p>
            <a:pPr>
              <a:defRPr/>
            </a:pPr>
            <a:endParaRPr lang="en-US"/>
          </a:p>
        </p:txBody>
      </p:sp>
      <p:sp>
        <p:nvSpPr>
          <p:cNvPr id="57348" name="Rectangle 4"/>
          <p:cNvSpPr>
            <a:spLocks noGrp="1" noChangeArrowheads="1"/>
          </p:cNvSpPr>
          <p:nvPr>
            <p:ph type="ftr" sz="quarter" idx="2"/>
          </p:nvPr>
        </p:nvSpPr>
        <p:spPr bwMode="auto">
          <a:xfrm>
            <a:off x="0" y="9720175"/>
            <a:ext cx="3076672" cy="512747"/>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latinLnBrk="1">
              <a:defRPr kumimoji="1" sz="1200" b="0">
                <a:latin typeface="Gulim" pitchFamily="34" charset="-127"/>
                <a:ea typeface="Gulim" pitchFamily="34" charset="-127"/>
              </a:defRPr>
            </a:lvl1pPr>
          </a:lstStyle>
          <a:p>
            <a:pPr>
              <a:defRPr/>
            </a:pPr>
            <a:endParaRPr lang="en-US"/>
          </a:p>
        </p:txBody>
      </p:sp>
      <p:sp>
        <p:nvSpPr>
          <p:cNvPr id="57349" name="Rectangle 5"/>
          <p:cNvSpPr>
            <a:spLocks noGrp="1" noChangeArrowheads="1"/>
          </p:cNvSpPr>
          <p:nvPr>
            <p:ph type="sldNum" sz="quarter" idx="3"/>
          </p:nvPr>
        </p:nvSpPr>
        <p:spPr bwMode="auto">
          <a:xfrm>
            <a:off x="4021088" y="9720175"/>
            <a:ext cx="3076672" cy="512747"/>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latinLnBrk="1">
              <a:defRPr kumimoji="1" sz="1200" b="0">
                <a:latin typeface="Gulim" pitchFamily="34" charset="-127"/>
                <a:ea typeface="Gulim" pitchFamily="34" charset="-127"/>
              </a:defRPr>
            </a:lvl1pPr>
          </a:lstStyle>
          <a:p>
            <a:fld id="{B6C503CB-6D44-47FD-A58F-462A844ED418}" type="slidenum">
              <a:rPr lang="en-US" altLang="zh-CN"/>
              <a:pPr/>
              <a:t>‹#›</a:t>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076672" cy="512747"/>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latinLnBrk="1">
              <a:defRPr kumimoji="1" sz="1200" b="0">
                <a:latin typeface="Gulim" pitchFamily="34" charset="-127"/>
                <a:ea typeface="Gulim" pitchFamily="34" charset="-127"/>
              </a:defRPr>
            </a:lvl1pPr>
          </a:lstStyle>
          <a:p>
            <a:pPr>
              <a:defRPr/>
            </a:pPr>
            <a:endParaRPr lang="en-US" altLang="ko-KR"/>
          </a:p>
        </p:txBody>
      </p:sp>
      <p:sp>
        <p:nvSpPr>
          <p:cNvPr id="44035" name="Rectangle 3"/>
          <p:cNvSpPr>
            <a:spLocks noGrp="1" noChangeArrowheads="1"/>
          </p:cNvSpPr>
          <p:nvPr>
            <p:ph type="dt" idx="1"/>
          </p:nvPr>
        </p:nvSpPr>
        <p:spPr bwMode="auto">
          <a:xfrm>
            <a:off x="4021088" y="0"/>
            <a:ext cx="3076672" cy="512747"/>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latinLnBrk="1">
              <a:defRPr kumimoji="1" sz="1200" b="0">
                <a:latin typeface="Gulim" pitchFamily="34" charset="-127"/>
                <a:ea typeface="Gulim" pitchFamily="34" charset="-127"/>
              </a:defRPr>
            </a:lvl1pPr>
          </a:lstStyle>
          <a:p>
            <a:pPr>
              <a:defRPr/>
            </a:pPr>
            <a:endParaRPr lang="en-US" altLang="ko-KR"/>
          </a:p>
        </p:txBody>
      </p:sp>
      <p:sp>
        <p:nvSpPr>
          <p:cNvPr id="128004"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708698" y="4861781"/>
            <a:ext cx="5681905" cy="460625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44038" name="Rectangle 6"/>
          <p:cNvSpPr>
            <a:spLocks noGrp="1" noChangeArrowheads="1"/>
          </p:cNvSpPr>
          <p:nvPr>
            <p:ph type="ftr" sz="quarter" idx="4"/>
          </p:nvPr>
        </p:nvSpPr>
        <p:spPr bwMode="auto">
          <a:xfrm>
            <a:off x="0" y="9720175"/>
            <a:ext cx="3076672" cy="512747"/>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latinLnBrk="1">
              <a:defRPr kumimoji="1" sz="1200" b="0">
                <a:latin typeface="Gulim" pitchFamily="34" charset="-127"/>
                <a:ea typeface="Gulim" pitchFamily="34" charset="-127"/>
              </a:defRPr>
            </a:lvl1pPr>
          </a:lstStyle>
          <a:p>
            <a:pPr>
              <a:defRPr/>
            </a:pPr>
            <a:endParaRPr lang="en-US" altLang="ko-KR"/>
          </a:p>
        </p:txBody>
      </p:sp>
      <p:sp>
        <p:nvSpPr>
          <p:cNvPr id="44039" name="Rectangle 7"/>
          <p:cNvSpPr>
            <a:spLocks noGrp="1" noChangeArrowheads="1"/>
          </p:cNvSpPr>
          <p:nvPr>
            <p:ph type="sldNum" sz="quarter" idx="5"/>
          </p:nvPr>
        </p:nvSpPr>
        <p:spPr bwMode="auto">
          <a:xfrm>
            <a:off x="4021088" y="9720175"/>
            <a:ext cx="3076672" cy="512747"/>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latinLnBrk="1">
              <a:defRPr kumimoji="1" sz="1200" b="0">
                <a:latin typeface="Gulim" pitchFamily="34" charset="-127"/>
                <a:ea typeface="Gulim" pitchFamily="34" charset="-127"/>
              </a:defRPr>
            </a:lvl1pPr>
          </a:lstStyle>
          <a:p>
            <a:fld id="{46D64642-B3BC-43EF-8F5C-31ABC6FA0CCC}" type="slidenum">
              <a:rPr lang="en-US" altLang="ko-KR"/>
              <a:pPr/>
              <a:t>‹#›</a:t>
            </a:fld>
            <a:endParaRPr lang="en-US" altLang="ko-KR"/>
          </a:p>
        </p:txBody>
      </p:sp>
    </p:spTree>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kumimoji="1" sz="1200" kern="1200">
        <a:solidFill>
          <a:schemeClr val="tx1"/>
        </a:solidFill>
        <a:latin typeface="Gulim" charset="0"/>
        <a:ea typeface="MS PGothic" pitchFamily="34" charset="-128"/>
        <a:cs typeface="Gulim" charset="0"/>
      </a:defRPr>
    </a:lvl1pPr>
    <a:lvl2pPr marL="4572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2pPr>
    <a:lvl3pPr marL="9144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3pPr>
    <a:lvl4pPr marL="13716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4pPr>
    <a:lvl5pPr marL="18288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39F2BB3C-212C-4497-AB7E-5AD22F93BE7E}" type="slidenum">
              <a:rPr lang="en-US" altLang="ko-KR" smtClean="0">
                <a:ea typeface="Gulim" pitchFamily="34" charset="-127"/>
              </a:rPr>
              <a:pPr>
                <a:spcBef>
                  <a:spcPct val="0"/>
                </a:spcBef>
              </a:pPr>
              <a:t>1</a:t>
            </a:fld>
            <a:endParaRPr lang="en-US" altLang="ko-KR">
              <a:ea typeface="Gulim" pitchFamily="34" charset="-127"/>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Gulim" pitchFamily="34" charset="-127"/>
              <a:cs typeface="Gulim" pitchFamily="34" charset="-127"/>
            </a:endParaRPr>
          </a:p>
        </p:txBody>
      </p:sp>
    </p:spTree>
    <p:extLst>
      <p:ext uri="{BB962C8B-B14F-4D97-AF65-F5344CB8AC3E}">
        <p14:creationId xmlns:p14="http://schemas.microsoft.com/office/powerpoint/2010/main" val="39659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50</a:t>
            </a:fld>
            <a:endParaRPr lang="en-US" altLang="ko-KR"/>
          </a:p>
        </p:txBody>
      </p:sp>
    </p:spTree>
    <p:extLst>
      <p:ext uri="{BB962C8B-B14F-4D97-AF65-F5344CB8AC3E}">
        <p14:creationId xmlns:p14="http://schemas.microsoft.com/office/powerpoint/2010/main" val="361184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52</a:t>
            </a:fld>
            <a:endParaRPr lang="en-US" altLang="ko-KR"/>
          </a:p>
        </p:txBody>
      </p:sp>
    </p:spTree>
    <p:extLst>
      <p:ext uri="{BB962C8B-B14F-4D97-AF65-F5344CB8AC3E}">
        <p14:creationId xmlns:p14="http://schemas.microsoft.com/office/powerpoint/2010/main" val="359897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53</a:t>
            </a:fld>
            <a:endParaRPr lang="en-US" altLang="ko-KR"/>
          </a:p>
        </p:txBody>
      </p:sp>
    </p:spTree>
    <p:extLst>
      <p:ext uri="{BB962C8B-B14F-4D97-AF65-F5344CB8AC3E}">
        <p14:creationId xmlns:p14="http://schemas.microsoft.com/office/powerpoint/2010/main" val="339091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54</a:t>
            </a:fld>
            <a:endParaRPr lang="en-US" altLang="ko-KR"/>
          </a:p>
        </p:txBody>
      </p:sp>
    </p:spTree>
    <p:extLst>
      <p:ext uri="{BB962C8B-B14F-4D97-AF65-F5344CB8AC3E}">
        <p14:creationId xmlns:p14="http://schemas.microsoft.com/office/powerpoint/2010/main" val="3987715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55</a:t>
            </a:fld>
            <a:endParaRPr lang="en-US" altLang="ko-KR"/>
          </a:p>
        </p:txBody>
      </p:sp>
    </p:spTree>
    <p:extLst>
      <p:ext uri="{BB962C8B-B14F-4D97-AF65-F5344CB8AC3E}">
        <p14:creationId xmlns:p14="http://schemas.microsoft.com/office/powerpoint/2010/main" val="239132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56</a:t>
            </a:fld>
            <a:endParaRPr lang="en-US" altLang="ko-KR"/>
          </a:p>
        </p:txBody>
      </p:sp>
    </p:spTree>
    <p:extLst>
      <p:ext uri="{BB962C8B-B14F-4D97-AF65-F5344CB8AC3E}">
        <p14:creationId xmlns:p14="http://schemas.microsoft.com/office/powerpoint/2010/main" val="2110765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58</a:t>
            </a:fld>
            <a:endParaRPr lang="en-US" altLang="ko-KR"/>
          </a:p>
        </p:txBody>
      </p:sp>
    </p:spTree>
    <p:extLst>
      <p:ext uri="{BB962C8B-B14F-4D97-AF65-F5344CB8AC3E}">
        <p14:creationId xmlns:p14="http://schemas.microsoft.com/office/powerpoint/2010/main" val="2616130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59</a:t>
            </a:fld>
            <a:endParaRPr lang="en-US" altLang="ko-KR"/>
          </a:p>
        </p:txBody>
      </p:sp>
    </p:spTree>
    <p:extLst>
      <p:ext uri="{BB962C8B-B14F-4D97-AF65-F5344CB8AC3E}">
        <p14:creationId xmlns:p14="http://schemas.microsoft.com/office/powerpoint/2010/main" val="4191369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60</a:t>
            </a:fld>
            <a:endParaRPr lang="en-US" altLang="ko-KR"/>
          </a:p>
        </p:txBody>
      </p:sp>
    </p:spTree>
    <p:extLst>
      <p:ext uri="{BB962C8B-B14F-4D97-AF65-F5344CB8AC3E}">
        <p14:creationId xmlns:p14="http://schemas.microsoft.com/office/powerpoint/2010/main" val="1134189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61</a:t>
            </a:fld>
            <a:endParaRPr lang="en-US" altLang="ko-KR"/>
          </a:p>
        </p:txBody>
      </p:sp>
    </p:spTree>
    <p:extLst>
      <p:ext uri="{BB962C8B-B14F-4D97-AF65-F5344CB8AC3E}">
        <p14:creationId xmlns:p14="http://schemas.microsoft.com/office/powerpoint/2010/main" val="312618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42</a:t>
            </a:fld>
            <a:endParaRPr lang="en-US" altLang="ko-KR"/>
          </a:p>
        </p:txBody>
      </p:sp>
    </p:spTree>
    <p:extLst>
      <p:ext uri="{BB962C8B-B14F-4D97-AF65-F5344CB8AC3E}">
        <p14:creationId xmlns:p14="http://schemas.microsoft.com/office/powerpoint/2010/main" val="3336776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62</a:t>
            </a:fld>
            <a:endParaRPr lang="en-US" altLang="ko-KR"/>
          </a:p>
        </p:txBody>
      </p:sp>
    </p:spTree>
    <p:extLst>
      <p:ext uri="{BB962C8B-B14F-4D97-AF65-F5344CB8AC3E}">
        <p14:creationId xmlns:p14="http://schemas.microsoft.com/office/powerpoint/2010/main" val="1487364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64</a:t>
            </a:fld>
            <a:endParaRPr lang="en-US" altLang="ko-KR"/>
          </a:p>
        </p:txBody>
      </p:sp>
    </p:spTree>
    <p:extLst>
      <p:ext uri="{BB962C8B-B14F-4D97-AF65-F5344CB8AC3E}">
        <p14:creationId xmlns:p14="http://schemas.microsoft.com/office/powerpoint/2010/main" val="3096617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65</a:t>
            </a:fld>
            <a:endParaRPr lang="en-US" altLang="ko-KR"/>
          </a:p>
        </p:txBody>
      </p:sp>
    </p:spTree>
    <p:extLst>
      <p:ext uri="{BB962C8B-B14F-4D97-AF65-F5344CB8AC3E}">
        <p14:creationId xmlns:p14="http://schemas.microsoft.com/office/powerpoint/2010/main" val="646361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66</a:t>
            </a:fld>
            <a:endParaRPr lang="en-US" altLang="ko-KR"/>
          </a:p>
        </p:txBody>
      </p:sp>
    </p:spTree>
    <p:extLst>
      <p:ext uri="{BB962C8B-B14F-4D97-AF65-F5344CB8AC3E}">
        <p14:creationId xmlns:p14="http://schemas.microsoft.com/office/powerpoint/2010/main" val="3213797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67</a:t>
            </a:fld>
            <a:endParaRPr lang="en-US" altLang="ko-KR"/>
          </a:p>
        </p:txBody>
      </p:sp>
    </p:spTree>
    <p:extLst>
      <p:ext uri="{BB962C8B-B14F-4D97-AF65-F5344CB8AC3E}">
        <p14:creationId xmlns:p14="http://schemas.microsoft.com/office/powerpoint/2010/main" val="3696606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68</a:t>
            </a:fld>
            <a:endParaRPr lang="en-US" altLang="ko-KR"/>
          </a:p>
        </p:txBody>
      </p:sp>
    </p:spTree>
    <p:extLst>
      <p:ext uri="{BB962C8B-B14F-4D97-AF65-F5344CB8AC3E}">
        <p14:creationId xmlns:p14="http://schemas.microsoft.com/office/powerpoint/2010/main" val="4280906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69</a:t>
            </a:fld>
            <a:endParaRPr lang="en-US" altLang="ko-KR"/>
          </a:p>
        </p:txBody>
      </p:sp>
    </p:spTree>
    <p:extLst>
      <p:ext uri="{BB962C8B-B14F-4D97-AF65-F5344CB8AC3E}">
        <p14:creationId xmlns:p14="http://schemas.microsoft.com/office/powerpoint/2010/main" val="234318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70</a:t>
            </a:fld>
            <a:endParaRPr lang="en-US" altLang="ko-KR"/>
          </a:p>
        </p:txBody>
      </p:sp>
    </p:spTree>
    <p:extLst>
      <p:ext uri="{BB962C8B-B14F-4D97-AF65-F5344CB8AC3E}">
        <p14:creationId xmlns:p14="http://schemas.microsoft.com/office/powerpoint/2010/main" val="3052362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71</a:t>
            </a:fld>
            <a:endParaRPr lang="en-US" altLang="ko-KR"/>
          </a:p>
        </p:txBody>
      </p:sp>
    </p:spTree>
    <p:extLst>
      <p:ext uri="{BB962C8B-B14F-4D97-AF65-F5344CB8AC3E}">
        <p14:creationId xmlns:p14="http://schemas.microsoft.com/office/powerpoint/2010/main" val="2753891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72</a:t>
            </a:fld>
            <a:endParaRPr lang="en-US" altLang="ko-KR"/>
          </a:p>
        </p:txBody>
      </p:sp>
    </p:spTree>
    <p:extLst>
      <p:ext uri="{BB962C8B-B14F-4D97-AF65-F5344CB8AC3E}">
        <p14:creationId xmlns:p14="http://schemas.microsoft.com/office/powerpoint/2010/main" val="128066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43</a:t>
            </a:fld>
            <a:endParaRPr lang="en-US" altLang="ko-KR"/>
          </a:p>
        </p:txBody>
      </p:sp>
    </p:spTree>
    <p:extLst>
      <p:ext uri="{BB962C8B-B14F-4D97-AF65-F5344CB8AC3E}">
        <p14:creationId xmlns:p14="http://schemas.microsoft.com/office/powerpoint/2010/main" val="2478881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73</a:t>
            </a:fld>
            <a:endParaRPr lang="en-US" altLang="ko-KR"/>
          </a:p>
        </p:txBody>
      </p:sp>
    </p:spTree>
    <p:extLst>
      <p:ext uri="{BB962C8B-B14F-4D97-AF65-F5344CB8AC3E}">
        <p14:creationId xmlns:p14="http://schemas.microsoft.com/office/powerpoint/2010/main" val="2097619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74</a:t>
            </a:fld>
            <a:endParaRPr lang="en-US" altLang="ko-KR"/>
          </a:p>
        </p:txBody>
      </p:sp>
    </p:spTree>
    <p:extLst>
      <p:ext uri="{BB962C8B-B14F-4D97-AF65-F5344CB8AC3E}">
        <p14:creationId xmlns:p14="http://schemas.microsoft.com/office/powerpoint/2010/main" val="387328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75</a:t>
            </a:fld>
            <a:endParaRPr lang="en-US" altLang="ko-KR"/>
          </a:p>
        </p:txBody>
      </p:sp>
    </p:spTree>
    <p:extLst>
      <p:ext uri="{BB962C8B-B14F-4D97-AF65-F5344CB8AC3E}">
        <p14:creationId xmlns:p14="http://schemas.microsoft.com/office/powerpoint/2010/main" val="616540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76</a:t>
            </a:fld>
            <a:endParaRPr lang="en-US" altLang="ko-KR"/>
          </a:p>
        </p:txBody>
      </p:sp>
    </p:spTree>
    <p:extLst>
      <p:ext uri="{BB962C8B-B14F-4D97-AF65-F5344CB8AC3E}">
        <p14:creationId xmlns:p14="http://schemas.microsoft.com/office/powerpoint/2010/main" val="2867733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77</a:t>
            </a:fld>
            <a:endParaRPr lang="en-US" altLang="ko-KR"/>
          </a:p>
        </p:txBody>
      </p:sp>
    </p:spTree>
    <p:extLst>
      <p:ext uri="{BB962C8B-B14F-4D97-AF65-F5344CB8AC3E}">
        <p14:creationId xmlns:p14="http://schemas.microsoft.com/office/powerpoint/2010/main" val="1908555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78</a:t>
            </a:fld>
            <a:endParaRPr lang="en-US" altLang="ko-KR"/>
          </a:p>
        </p:txBody>
      </p:sp>
    </p:spTree>
    <p:extLst>
      <p:ext uri="{BB962C8B-B14F-4D97-AF65-F5344CB8AC3E}">
        <p14:creationId xmlns:p14="http://schemas.microsoft.com/office/powerpoint/2010/main" val="2845411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79</a:t>
            </a:fld>
            <a:endParaRPr lang="en-US" altLang="ko-KR"/>
          </a:p>
        </p:txBody>
      </p:sp>
    </p:spTree>
    <p:extLst>
      <p:ext uri="{BB962C8B-B14F-4D97-AF65-F5344CB8AC3E}">
        <p14:creationId xmlns:p14="http://schemas.microsoft.com/office/powerpoint/2010/main" val="1725781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80</a:t>
            </a:fld>
            <a:endParaRPr lang="en-US" altLang="ko-KR"/>
          </a:p>
        </p:txBody>
      </p:sp>
    </p:spTree>
    <p:extLst>
      <p:ext uri="{BB962C8B-B14F-4D97-AF65-F5344CB8AC3E}">
        <p14:creationId xmlns:p14="http://schemas.microsoft.com/office/powerpoint/2010/main" val="533568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81</a:t>
            </a:fld>
            <a:endParaRPr lang="en-US" altLang="ko-KR"/>
          </a:p>
        </p:txBody>
      </p:sp>
    </p:spTree>
    <p:extLst>
      <p:ext uri="{BB962C8B-B14F-4D97-AF65-F5344CB8AC3E}">
        <p14:creationId xmlns:p14="http://schemas.microsoft.com/office/powerpoint/2010/main" val="1307195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82</a:t>
            </a:fld>
            <a:endParaRPr lang="en-US" altLang="ko-KR"/>
          </a:p>
        </p:txBody>
      </p:sp>
    </p:spTree>
    <p:extLst>
      <p:ext uri="{BB962C8B-B14F-4D97-AF65-F5344CB8AC3E}">
        <p14:creationId xmlns:p14="http://schemas.microsoft.com/office/powerpoint/2010/main" val="3697130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44</a:t>
            </a:fld>
            <a:endParaRPr lang="en-US" altLang="ko-KR"/>
          </a:p>
        </p:txBody>
      </p:sp>
    </p:spTree>
    <p:extLst>
      <p:ext uri="{BB962C8B-B14F-4D97-AF65-F5344CB8AC3E}">
        <p14:creationId xmlns:p14="http://schemas.microsoft.com/office/powerpoint/2010/main" val="3558192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83</a:t>
            </a:fld>
            <a:endParaRPr lang="en-US" altLang="ko-KR"/>
          </a:p>
        </p:txBody>
      </p:sp>
    </p:spTree>
    <p:extLst>
      <p:ext uri="{BB962C8B-B14F-4D97-AF65-F5344CB8AC3E}">
        <p14:creationId xmlns:p14="http://schemas.microsoft.com/office/powerpoint/2010/main" val="2718160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84</a:t>
            </a:fld>
            <a:endParaRPr lang="en-US" altLang="ko-KR"/>
          </a:p>
        </p:txBody>
      </p:sp>
    </p:spTree>
    <p:extLst>
      <p:ext uri="{BB962C8B-B14F-4D97-AF65-F5344CB8AC3E}">
        <p14:creationId xmlns:p14="http://schemas.microsoft.com/office/powerpoint/2010/main" val="32459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85</a:t>
            </a:fld>
            <a:endParaRPr lang="en-US" altLang="ko-KR"/>
          </a:p>
        </p:txBody>
      </p:sp>
    </p:spTree>
    <p:extLst>
      <p:ext uri="{BB962C8B-B14F-4D97-AF65-F5344CB8AC3E}">
        <p14:creationId xmlns:p14="http://schemas.microsoft.com/office/powerpoint/2010/main" val="595319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86</a:t>
            </a:fld>
            <a:endParaRPr lang="en-US" altLang="ko-KR"/>
          </a:p>
        </p:txBody>
      </p:sp>
    </p:spTree>
    <p:extLst>
      <p:ext uri="{BB962C8B-B14F-4D97-AF65-F5344CB8AC3E}">
        <p14:creationId xmlns:p14="http://schemas.microsoft.com/office/powerpoint/2010/main" val="2531647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88</a:t>
            </a:fld>
            <a:endParaRPr lang="en-US" altLang="ko-KR"/>
          </a:p>
        </p:txBody>
      </p:sp>
    </p:spTree>
    <p:extLst>
      <p:ext uri="{BB962C8B-B14F-4D97-AF65-F5344CB8AC3E}">
        <p14:creationId xmlns:p14="http://schemas.microsoft.com/office/powerpoint/2010/main" val="4124338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89</a:t>
            </a:fld>
            <a:endParaRPr lang="en-US" altLang="ko-KR"/>
          </a:p>
        </p:txBody>
      </p:sp>
    </p:spTree>
    <p:extLst>
      <p:ext uri="{BB962C8B-B14F-4D97-AF65-F5344CB8AC3E}">
        <p14:creationId xmlns:p14="http://schemas.microsoft.com/office/powerpoint/2010/main" val="3958243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90</a:t>
            </a:fld>
            <a:endParaRPr lang="en-US" altLang="ko-KR"/>
          </a:p>
        </p:txBody>
      </p:sp>
    </p:spTree>
    <p:extLst>
      <p:ext uri="{BB962C8B-B14F-4D97-AF65-F5344CB8AC3E}">
        <p14:creationId xmlns:p14="http://schemas.microsoft.com/office/powerpoint/2010/main" val="2161166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91</a:t>
            </a:fld>
            <a:endParaRPr lang="en-US" altLang="ko-KR"/>
          </a:p>
        </p:txBody>
      </p:sp>
    </p:spTree>
    <p:extLst>
      <p:ext uri="{BB962C8B-B14F-4D97-AF65-F5344CB8AC3E}">
        <p14:creationId xmlns:p14="http://schemas.microsoft.com/office/powerpoint/2010/main" val="1213779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92</a:t>
            </a:fld>
            <a:endParaRPr lang="en-US" altLang="ko-KR"/>
          </a:p>
        </p:txBody>
      </p:sp>
    </p:spTree>
    <p:extLst>
      <p:ext uri="{BB962C8B-B14F-4D97-AF65-F5344CB8AC3E}">
        <p14:creationId xmlns:p14="http://schemas.microsoft.com/office/powerpoint/2010/main" val="3421751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93</a:t>
            </a:fld>
            <a:endParaRPr lang="en-US" altLang="ko-KR"/>
          </a:p>
        </p:txBody>
      </p:sp>
    </p:spTree>
    <p:extLst>
      <p:ext uri="{BB962C8B-B14F-4D97-AF65-F5344CB8AC3E}">
        <p14:creationId xmlns:p14="http://schemas.microsoft.com/office/powerpoint/2010/main" val="188470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45</a:t>
            </a:fld>
            <a:endParaRPr lang="en-US" altLang="ko-KR"/>
          </a:p>
        </p:txBody>
      </p:sp>
    </p:spTree>
    <p:extLst>
      <p:ext uri="{BB962C8B-B14F-4D97-AF65-F5344CB8AC3E}">
        <p14:creationId xmlns:p14="http://schemas.microsoft.com/office/powerpoint/2010/main" val="3402599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94</a:t>
            </a:fld>
            <a:endParaRPr lang="en-US" altLang="ko-KR"/>
          </a:p>
        </p:txBody>
      </p:sp>
    </p:spTree>
    <p:extLst>
      <p:ext uri="{BB962C8B-B14F-4D97-AF65-F5344CB8AC3E}">
        <p14:creationId xmlns:p14="http://schemas.microsoft.com/office/powerpoint/2010/main" val="4024466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96</a:t>
            </a:fld>
            <a:endParaRPr lang="en-US" altLang="ko-KR"/>
          </a:p>
        </p:txBody>
      </p:sp>
    </p:spTree>
    <p:extLst>
      <p:ext uri="{BB962C8B-B14F-4D97-AF65-F5344CB8AC3E}">
        <p14:creationId xmlns:p14="http://schemas.microsoft.com/office/powerpoint/2010/main" val="2486060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97</a:t>
            </a:fld>
            <a:endParaRPr lang="en-US" altLang="ko-KR"/>
          </a:p>
        </p:txBody>
      </p:sp>
    </p:spTree>
    <p:extLst>
      <p:ext uri="{BB962C8B-B14F-4D97-AF65-F5344CB8AC3E}">
        <p14:creationId xmlns:p14="http://schemas.microsoft.com/office/powerpoint/2010/main" val="2119393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46</a:t>
            </a:fld>
            <a:endParaRPr lang="en-US" altLang="ko-KR"/>
          </a:p>
        </p:txBody>
      </p:sp>
    </p:spTree>
    <p:extLst>
      <p:ext uri="{BB962C8B-B14F-4D97-AF65-F5344CB8AC3E}">
        <p14:creationId xmlns:p14="http://schemas.microsoft.com/office/powerpoint/2010/main" val="401124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47</a:t>
            </a:fld>
            <a:endParaRPr lang="en-US" altLang="ko-KR"/>
          </a:p>
        </p:txBody>
      </p:sp>
    </p:spTree>
    <p:extLst>
      <p:ext uri="{BB962C8B-B14F-4D97-AF65-F5344CB8AC3E}">
        <p14:creationId xmlns:p14="http://schemas.microsoft.com/office/powerpoint/2010/main" val="119002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48</a:t>
            </a:fld>
            <a:endParaRPr lang="en-US" altLang="ko-KR"/>
          </a:p>
        </p:txBody>
      </p:sp>
    </p:spTree>
    <p:extLst>
      <p:ext uri="{BB962C8B-B14F-4D97-AF65-F5344CB8AC3E}">
        <p14:creationId xmlns:p14="http://schemas.microsoft.com/office/powerpoint/2010/main" val="807827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D64642-B3BC-43EF-8F5C-31ABC6FA0CCC}" type="slidenum">
              <a:rPr lang="en-US" altLang="ko-KR" smtClean="0"/>
              <a:pPr/>
              <a:t>49</a:t>
            </a:fld>
            <a:endParaRPr lang="en-US" altLang="ko-KR"/>
          </a:p>
        </p:txBody>
      </p:sp>
    </p:spTree>
    <p:extLst>
      <p:ext uri="{BB962C8B-B14F-4D97-AF65-F5344CB8AC3E}">
        <p14:creationId xmlns:p14="http://schemas.microsoft.com/office/powerpoint/2010/main" val="2563673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custDataLst>
              <p:tags r:id="rId1"/>
            </p:custDataLst>
          </p:nvPr>
        </p:nvSpPr>
        <p:spPr bwMode="auto">
          <a:xfrm flipH="1">
            <a:off x="7308850" y="1066800"/>
            <a:ext cx="6350" cy="3586163"/>
          </a:xfrm>
          <a:prstGeom prst="line">
            <a:avLst/>
          </a:prstGeom>
          <a:noFill/>
          <a:ln w="9525">
            <a:solidFill>
              <a:schemeClr val="tx1"/>
            </a:solidFill>
            <a:round/>
            <a:headEnd/>
            <a:tailEnd/>
          </a:ln>
        </p:spPr>
        <p:txBody>
          <a:bodyPr/>
          <a:lstStyle/>
          <a:p>
            <a:pPr>
              <a:defRPr/>
            </a:pPr>
            <a:endParaRPr lang="zh-CN" altLang="en-US">
              <a:ea typeface="ＭＳ Ｐゴシック" pitchFamily="34" charset="-128"/>
            </a:endParaRPr>
          </a:p>
        </p:txBody>
      </p:sp>
      <p:sp>
        <p:nvSpPr>
          <p:cNvPr id="5" name="Line 40"/>
          <p:cNvSpPr>
            <a:spLocks noChangeShapeType="1"/>
          </p:cNvSpPr>
          <p:nvPr/>
        </p:nvSpPr>
        <p:spPr bwMode="auto">
          <a:xfrm>
            <a:off x="304800" y="2819400"/>
            <a:ext cx="8229600" cy="0"/>
          </a:xfrm>
          <a:prstGeom prst="line">
            <a:avLst/>
          </a:prstGeom>
          <a:noFill/>
          <a:ln w="6350">
            <a:solidFill>
              <a:schemeClr val="tx1"/>
            </a:solidFill>
            <a:round/>
            <a:headEnd/>
            <a:tailEnd/>
          </a:ln>
        </p:spPr>
        <p:txBody>
          <a:bodyPr/>
          <a:lstStyle/>
          <a:p>
            <a:pPr>
              <a:defRPr/>
            </a:pPr>
            <a:endParaRPr lang="zh-CN" altLang="en-US">
              <a:ea typeface="ＭＳ Ｐゴシック" pitchFamily="34" charset="-128"/>
            </a:endParaRPr>
          </a:p>
        </p:txBody>
      </p:sp>
      <p:sp>
        <p:nvSpPr>
          <p:cNvPr id="123907" name="Rectangle 3"/>
          <p:cNvSpPr>
            <a:spLocks noGrp="1" noChangeArrowheads="1"/>
          </p:cNvSpPr>
          <p:nvPr>
            <p:ph type="ctrTitle"/>
          </p:nvPr>
        </p:nvSpPr>
        <p:spPr>
          <a:xfrm>
            <a:off x="315913" y="466725"/>
            <a:ext cx="6781800" cy="2133600"/>
          </a:xfrm>
        </p:spPr>
        <p:txBody>
          <a:bodyPr/>
          <a:lstStyle>
            <a:lvl1pPr algn="r">
              <a:defRPr sz="4800"/>
            </a:lvl1pPr>
          </a:lstStyle>
          <a:p>
            <a:r>
              <a:rPr lang="ko-KR" altLang="en-US"/>
              <a:t>마스터 제목 스타일 편집</a:t>
            </a:r>
          </a:p>
        </p:txBody>
      </p:sp>
      <p:sp>
        <p:nvSpPr>
          <p:cNvPr id="12390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ko-KR" altLang="en-US"/>
              <a:t>마스터 부제목 스타일 편집</a:t>
            </a:r>
          </a:p>
        </p:txBody>
      </p:sp>
      <p:sp>
        <p:nvSpPr>
          <p:cNvPr id="6" name="Date Placeholder 5"/>
          <p:cNvSpPr>
            <a:spLocks noGrp="1" noChangeArrowheads="1"/>
          </p:cNvSpPr>
          <p:nvPr>
            <p:ph type="dt" sz="half" idx="10"/>
          </p:nvPr>
        </p:nvSpPr>
        <p:spPr>
          <a:xfrm>
            <a:off x="457200" y="6248400"/>
            <a:ext cx="2133600" cy="4572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7" name="Footer Placeholder 6"/>
          <p:cNvSpPr>
            <a:spLocks noGrp="1" noChangeArrowheads="1"/>
          </p:cNvSpPr>
          <p:nvPr>
            <p:ph type="ftr" sz="quarter" idx="11"/>
          </p:nvPr>
        </p:nvSpPr>
        <p:spPr>
          <a:xfrm>
            <a:off x="3124200" y="6248400"/>
            <a:ext cx="2895600" cy="457200"/>
          </a:xfrm>
          <a:prstGeom prst="rect">
            <a:avLst/>
          </a:prstGeom>
        </p:spPr>
        <p:txBody>
          <a:bodyPr/>
          <a:lstStyle>
            <a:lvl1pPr algn="ctr">
              <a:defRPr sz="1000" b="0">
                <a:solidFill>
                  <a:schemeClr val="tx1"/>
                </a:solidFill>
                <a:latin typeface="Arial" pitchFamily="34" charset="0"/>
                <a:ea typeface="ＭＳ Ｐゴシック" pitchFamily="34" charset="-128"/>
                <a:cs typeface="+mn-cs"/>
              </a:defRPr>
            </a:lvl1pPr>
          </a:lstStyle>
          <a:p>
            <a:pPr>
              <a:defRPr/>
            </a:pPr>
            <a:r>
              <a:rPr lang="en-US" altLang="ko-KR"/>
              <a:t>Tutorial @ DASFAA 2014</a:t>
            </a:r>
          </a:p>
        </p:txBody>
      </p:sp>
      <p:sp>
        <p:nvSpPr>
          <p:cNvPr id="8" name="Rectangle 9"/>
          <p:cNvSpPr>
            <a:spLocks noGrp="1" noChangeArrowheads="1"/>
          </p:cNvSpPr>
          <p:nvPr>
            <p:ph type="sldNum" sz="quarter" idx="12"/>
          </p:nvPr>
        </p:nvSpPr>
        <p:spPr>
          <a:xfrm>
            <a:off x="6553200" y="6248400"/>
            <a:ext cx="2133600" cy="457200"/>
          </a:xfrm>
        </p:spPr>
        <p:txBody>
          <a:bodyPr/>
          <a:lstStyle>
            <a:lvl1pPr>
              <a:defRPr sz="1000" smtClean="0">
                <a:solidFill>
                  <a:schemeClr val="tx1"/>
                </a:solidFill>
              </a:defRPr>
            </a:lvl1pPr>
          </a:lstStyle>
          <a:p>
            <a:fld id="{4B6BA650-A49D-4843-8459-9AF3B9AADF08}" type="slidenum">
              <a:rPr lang="en-US" altLang="ko-KR"/>
              <a:pPr/>
              <a:t>‹#›</a:t>
            </a:fld>
            <a:endParaRPr lang="en-US" altLang="ko-KR"/>
          </a:p>
        </p:txBody>
      </p:sp>
    </p:spTree>
    <p:extLst>
      <p:ext uri="{BB962C8B-B14F-4D97-AF65-F5344CB8AC3E}">
        <p14:creationId xmlns:p14="http://schemas.microsoft.com/office/powerpoint/2010/main" val="208129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4218692F-FFF6-4FE6-AABC-AF8830BFBD64}" type="slidenum">
              <a:rPr lang="en-US" altLang="ko-KR"/>
              <a:pPr/>
              <a:t>‹#›</a:t>
            </a:fld>
            <a:endParaRPr lang="en-US" altLang="ko-KR"/>
          </a:p>
        </p:txBody>
      </p:sp>
    </p:spTree>
    <p:extLst>
      <p:ext uri="{BB962C8B-B14F-4D97-AF65-F5344CB8AC3E}">
        <p14:creationId xmlns:p14="http://schemas.microsoft.com/office/powerpoint/2010/main" val="1154753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115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115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5493D9B1-7C76-4816-9518-7CFFF173313D}" type="slidenum">
              <a:rPr lang="en-US" altLang="ko-KR"/>
              <a:pPr/>
              <a:t>‹#›</a:t>
            </a:fld>
            <a:endParaRPr lang="en-US" altLang="ko-KR"/>
          </a:p>
        </p:txBody>
      </p:sp>
    </p:spTree>
    <p:extLst>
      <p:ext uri="{BB962C8B-B14F-4D97-AF65-F5344CB8AC3E}">
        <p14:creationId xmlns:p14="http://schemas.microsoft.com/office/powerpoint/2010/main" val="814229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788281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2557823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2287096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1696310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2570678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1645876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2397634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299458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1">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lgn="just">
              <a:defRPr sz="3200">
                <a:latin typeface="Calibri" panose="020F0502020204030204" pitchFamily="34" charset="0"/>
                <a:cs typeface="Calibri" panose="020F0502020204030204" pitchFamily="34" charset="0"/>
              </a:defRPr>
            </a:lvl1pPr>
            <a:lvl2pPr algn="just">
              <a:defRPr sz="2800">
                <a:latin typeface="Calibri" panose="020F0502020204030204" pitchFamily="34" charset="0"/>
                <a:cs typeface="Calibri" panose="020F0502020204030204" pitchFamily="34" charset="0"/>
              </a:defRPr>
            </a:lvl2pPr>
            <a:lvl3pPr algn="just">
              <a:defRPr>
                <a:latin typeface="Calibri" panose="020F0502020204030204" pitchFamily="34" charset="0"/>
                <a:cs typeface="Calibri" panose="020F0502020204030204" pitchFamily="34" charset="0"/>
              </a:defRPr>
            </a:lvl3pPr>
            <a:lvl4pPr algn="just">
              <a:defRPr>
                <a:latin typeface="Calibri" panose="020F0502020204030204" pitchFamily="34" charset="0"/>
                <a:cs typeface="Calibri" panose="020F0502020204030204" pitchFamily="34" charset="0"/>
              </a:defRPr>
            </a:lvl4pPr>
            <a:lvl5pPr algn="just">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fld id="{5DA91A44-D592-4642-A7E6-ACB89ABCC2EE}" type="slidenum">
              <a:rPr lang="en-US" altLang="ko-KR"/>
              <a:pPr/>
              <a:t>‹#›</a:t>
            </a:fld>
            <a:endParaRPr lang="en-US" altLang="ko-KR"/>
          </a:p>
        </p:txBody>
      </p:sp>
    </p:spTree>
    <p:extLst>
      <p:ext uri="{BB962C8B-B14F-4D97-AF65-F5344CB8AC3E}">
        <p14:creationId xmlns:p14="http://schemas.microsoft.com/office/powerpoint/2010/main" val="3426766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1906195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3875394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0B10D8-0BE5-4D28-BF2D-E8895FE3EFCF}" type="datetimeFigureOut">
              <a:rPr lang="zh-CN" altLang="en-US" smtClean="0"/>
              <a:t>2019/12/13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3748200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708E9CAF-DCBE-4247-8B2B-F7A04DE2A6CE}" type="slidenum">
              <a:rPr lang="en-US" altLang="ko-KR"/>
              <a:pPr/>
              <a:t>‹#›</a:t>
            </a:fld>
            <a:endParaRPr lang="en-US" altLang="ko-KR"/>
          </a:p>
        </p:txBody>
      </p:sp>
    </p:spTree>
    <p:extLst>
      <p:ext uri="{BB962C8B-B14F-4D97-AF65-F5344CB8AC3E}">
        <p14:creationId xmlns:p14="http://schemas.microsoft.com/office/powerpoint/2010/main" val="3358002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fld id="{0A297244-6EF0-4E73-B2AA-CF6C125D4199}" type="slidenum">
              <a:rPr lang="en-US" altLang="ko-KR"/>
              <a:pPr/>
              <a:t>‹#›</a:t>
            </a:fld>
            <a:endParaRPr lang="en-US" altLang="ko-KR"/>
          </a:p>
        </p:txBody>
      </p:sp>
    </p:spTree>
    <p:extLst>
      <p:ext uri="{BB962C8B-B14F-4D97-AF65-F5344CB8AC3E}">
        <p14:creationId xmlns:p14="http://schemas.microsoft.com/office/powerpoint/2010/main" val="4001381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8"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9"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fld id="{D632CEB3-3392-4236-B553-2564BDDD8025}" type="slidenum">
              <a:rPr lang="en-US" altLang="ko-KR"/>
              <a:pPr/>
              <a:t>‹#›</a:t>
            </a:fld>
            <a:endParaRPr lang="en-US" altLang="ko-KR"/>
          </a:p>
        </p:txBody>
      </p:sp>
    </p:spTree>
    <p:extLst>
      <p:ext uri="{BB962C8B-B14F-4D97-AF65-F5344CB8AC3E}">
        <p14:creationId xmlns:p14="http://schemas.microsoft.com/office/powerpoint/2010/main" val="2529570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4"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5"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462FDEDB-5E24-4ABA-AB90-E2EFF2815D42}" type="slidenum">
              <a:rPr lang="en-US" altLang="ko-KR"/>
              <a:pPr/>
              <a:t>‹#›</a:t>
            </a:fld>
            <a:endParaRPr lang="en-US" altLang="ko-KR"/>
          </a:p>
        </p:txBody>
      </p:sp>
    </p:spTree>
    <p:extLst>
      <p:ext uri="{BB962C8B-B14F-4D97-AF65-F5344CB8AC3E}">
        <p14:creationId xmlns:p14="http://schemas.microsoft.com/office/powerpoint/2010/main" val="85431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3"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4"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0FADC40F-58A0-4E68-A7B2-75898AD4C3AD}" type="slidenum">
              <a:rPr lang="en-US" altLang="ko-KR"/>
              <a:pPr/>
              <a:t>‹#›</a:t>
            </a:fld>
            <a:endParaRPr lang="en-US" altLang="ko-KR"/>
          </a:p>
        </p:txBody>
      </p:sp>
    </p:spTree>
    <p:extLst>
      <p:ext uri="{BB962C8B-B14F-4D97-AF65-F5344CB8AC3E}">
        <p14:creationId xmlns:p14="http://schemas.microsoft.com/office/powerpoint/2010/main" val="638022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67C899A0-0FD5-48A4-9FFA-1C078B229CC7}" type="slidenum">
              <a:rPr lang="en-US" altLang="ko-KR"/>
              <a:pPr/>
              <a:t>‹#›</a:t>
            </a:fld>
            <a:endParaRPr lang="en-US" altLang="ko-KR"/>
          </a:p>
        </p:txBody>
      </p:sp>
    </p:spTree>
    <p:extLst>
      <p:ext uri="{BB962C8B-B14F-4D97-AF65-F5344CB8AC3E}">
        <p14:creationId xmlns:p14="http://schemas.microsoft.com/office/powerpoint/2010/main" val="2780977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smtClean="0">
                <a:solidFill>
                  <a:schemeClr val="tx1"/>
                </a:solidFill>
              </a:defRPr>
            </a:lvl1pPr>
          </a:lstStyle>
          <a:p>
            <a:endParaRPr lang="en-US" altLang="ko-KR"/>
          </a:p>
          <a:p>
            <a:fld id="{4DC62CB5-54A5-4CCE-B6C5-45E76ABD81A5}" type="slidenum">
              <a:rPr lang="en-US" altLang="ko-KR"/>
              <a:pPr/>
              <a:t>‹#›</a:t>
            </a:fld>
            <a:endParaRPr lang="en-US" altLang="ko-KR"/>
          </a:p>
        </p:txBody>
      </p:sp>
    </p:spTree>
    <p:extLst>
      <p:ext uri="{BB962C8B-B14F-4D97-AF65-F5344CB8AC3E}">
        <p14:creationId xmlns:p14="http://schemas.microsoft.com/office/powerpoint/2010/main" val="2692538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custDataLst>
              <p:tags r:id="rId13"/>
            </p:custDataLst>
          </p:nvPr>
        </p:nvSpPr>
        <p:spPr bwMode="auto">
          <a:xfrm>
            <a:off x="457200" y="122238"/>
            <a:ext cx="82296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2051" name="Rectangle 4"/>
          <p:cNvSpPr>
            <a:spLocks noGrp="1" noChangeArrowheads="1"/>
          </p:cNvSpPr>
          <p:nvPr>
            <p:ph type="body" idx="1"/>
            <p:custDataLst>
              <p:tags r:id="rId14"/>
            </p:custDataLst>
          </p:nvPr>
        </p:nvSpPr>
        <p:spPr bwMode="auto">
          <a:xfrm>
            <a:off x="457200" y="908050"/>
            <a:ext cx="82296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2887" name="Rectangle 7"/>
          <p:cNvSpPr>
            <a:spLocks noGrp="1" noChangeArrowheads="1"/>
          </p:cNvSpPr>
          <p:nvPr>
            <p:ph type="sldNum" sz="quarter" idx="4"/>
            <p:custDataLst>
              <p:tags r:id="rId15"/>
            </p:custDataLst>
          </p:nvPr>
        </p:nvSpPr>
        <p:spPr bwMode="auto">
          <a:xfrm>
            <a:off x="6902450" y="115888"/>
            <a:ext cx="2133600" cy="257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bg1"/>
                </a:solidFill>
                <a:ea typeface="Gulim" pitchFamily="34" charset="-127"/>
              </a:defRPr>
            </a:lvl1pPr>
          </a:lstStyle>
          <a:p>
            <a:pPr>
              <a:defRPr/>
            </a:pPr>
            <a:endParaRPr lang="en-US" altLang="ko-KR"/>
          </a:p>
        </p:txBody>
      </p:sp>
      <p:cxnSp>
        <p:nvCxnSpPr>
          <p:cNvPr id="2053" name="Straight Connector 2"/>
          <p:cNvCxnSpPr>
            <a:cxnSpLocks noChangeShapeType="1"/>
          </p:cNvCxnSpPr>
          <p:nvPr userDrawn="1"/>
        </p:nvCxnSpPr>
        <p:spPr bwMode="auto">
          <a:xfrm>
            <a:off x="395288" y="836613"/>
            <a:ext cx="8353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5860" r:id="rId1"/>
    <p:sldLayoutId id="2147485861" r:id="rId2"/>
    <p:sldLayoutId id="2147485862" r:id="rId3"/>
    <p:sldLayoutId id="2147485863" r:id="rId4"/>
    <p:sldLayoutId id="2147485864" r:id="rId5"/>
    <p:sldLayoutId id="2147485865" r:id="rId6"/>
    <p:sldLayoutId id="2147485866" r:id="rId7"/>
    <p:sldLayoutId id="2147485867" r:id="rId8"/>
    <p:sldLayoutId id="2147485868" r:id="rId9"/>
    <p:sldLayoutId id="2147485869" r:id="rId10"/>
    <p:sldLayoutId id="2147485870" r:id="rId11"/>
  </p:sldLayoutIdLst>
  <p:hf hdr="0" ftr="0" dt="0"/>
  <p:txStyles>
    <p:title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p:titleStyle>
    <p:body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0B10D8-0BE5-4D28-BF2D-E8895FE3EFCF}" type="datetimeFigureOut">
              <a:rPr lang="zh-CN" altLang="en-US" smtClean="0"/>
              <a:t>2019/12/13</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AD0BD0-8F8C-4E36-92E0-9AAE0EA4E95D}" type="slidenum">
              <a:rPr lang="zh-CN" altLang="en-US" smtClean="0"/>
              <a:t>‹#›</a:t>
            </a:fld>
            <a:endParaRPr lang="zh-CN" altLang="en-US"/>
          </a:p>
        </p:txBody>
      </p:sp>
    </p:spTree>
    <p:extLst>
      <p:ext uri="{BB962C8B-B14F-4D97-AF65-F5344CB8AC3E}">
        <p14:creationId xmlns:p14="http://schemas.microsoft.com/office/powerpoint/2010/main" val="3182365353"/>
      </p:ext>
    </p:extLst>
  </p:cSld>
  <p:clrMap bg1="lt1" tx1="dk1" bg2="lt2" tx2="dk2" accent1="accent1" accent2="accent2" accent3="accent3" accent4="accent4" accent5="accent5" accent6="accent6" hlink="hlink" folHlink="folHlink"/>
  <p:sldLayoutIdLst>
    <p:sldLayoutId id="2147485872" r:id="rId1"/>
    <p:sldLayoutId id="2147485873" r:id="rId2"/>
    <p:sldLayoutId id="2147485874" r:id="rId3"/>
    <p:sldLayoutId id="2147485875" r:id="rId4"/>
    <p:sldLayoutId id="2147485876" r:id="rId5"/>
    <p:sldLayoutId id="2147485877" r:id="rId6"/>
    <p:sldLayoutId id="2147485878" r:id="rId7"/>
    <p:sldLayoutId id="2147485879" r:id="rId8"/>
    <p:sldLayoutId id="2147485880" r:id="rId9"/>
    <p:sldLayoutId id="2147485881" r:id="rId10"/>
    <p:sldLayoutId id="21474858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 Id="rId4" Type="http://schemas.openxmlformats.org/officeDocument/2006/relationships/image" Target="../media/image36.t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8.tmp"/><Relationship Id="rId4" Type="http://schemas.openxmlformats.org/officeDocument/2006/relationships/image" Target="../media/image47.tm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tmp"/></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8.tm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tmp"/><Relationship Id="rId5" Type="http://schemas.openxmlformats.org/officeDocument/2006/relationships/image" Target="../media/image66.tmp"/><Relationship Id="rId4" Type="http://schemas.openxmlformats.org/officeDocument/2006/relationships/image" Target="../media/image65.tmp"/></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tmp"/></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4.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8.tmp"/></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9.tmp"/></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2.tmp"/><Relationship Id="rId5" Type="http://schemas.openxmlformats.org/officeDocument/2006/relationships/image" Target="../media/image81.tmp"/><Relationship Id="rId4" Type="http://schemas.openxmlformats.org/officeDocument/2006/relationships/image" Target="../media/image80.tmp"/></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tmp"/></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sp>
        <p:nvSpPr>
          <p:cNvPr id="7" name="Rectangle 15"/>
          <p:cNvSpPr>
            <a:spLocks noRot="1" noChangeArrowheads="1"/>
          </p:cNvSpPr>
          <p:nvPr/>
        </p:nvSpPr>
        <p:spPr bwMode="auto">
          <a:xfrm>
            <a:off x="0" y="188640"/>
            <a:ext cx="9144000" cy="2381250"/>
          </a:xfrm>
          <a:prstGeom prst="rect">
            <a:avLst/>
          </a:prstGeom>
          <a:noFill/>
          <a:ln w="9525">
            <a:noFill/>
            <a:miter lim="800000"/>
            <a:headEnd/>
            <a:tailEnd/>
          </a:ln>
        </p:spPr>
        <p:txBody>
          <a:bodyPr anchor="ctr"/>
          <a:lstStyle/>
          <a:p>
            <a:pPr algn="ctr"/>
            <a:r>
              <a:rPr lang="en-US" altLang="zh-CN" sz="4400" dirty="0">
                <a:solidFill>
                  <a:srgbClr val="000099"/>
                </a:solidFill>
                <a:latin typeface="Calibri" panose="020F0502020204030204" pitchFamily="34" charset="0"/>
                <a:ea typeface="黑体" pitchFamily="2" charset="-122"/>
                <a:cs typeface="Calibri" panose="020F0502020204030204" pitchFamily="34" charset="0"/>
              </a:rPr>
              <a:t>Design and Analysis of Algorithms</a:t>
            </a:r>
          </a:p>
          <a:p>
            <a:pPr algn="ctr"/>
            <a:r>
              <a:rPr lang="en-US" altLang="zh-CN" sz="4000" dirty="0">
                <a:solidFill>
                  <a:srgbClr val="000099"/>
                </a:solidFill>
                <a:latin typeface="Calibri" panose="020F0502020204030204" pitchFamily="34" charset="0"/>
                <a:ea typeface="黑体" pitchFamily="2" charset="-122"/>
                <a:cs typeface="Calibri" panose="020F0502020204030204" pitchFamily="34" charset="0"/>
              </a:rPr>
              <a:t>Part V: Dealing with Hard Problems</a:t>
            </a:r>
          </a:p>
          <a:p>
            <a:pPr algn="ctr"/>
            <a:endParaRPr lang="en-US" altLang="zh-CN" sz="1000" dirty="0">
              <a:solidFill>
                <a:srgbClr val="000099"/>
              </a:solidFill>
              <a:latin typeface="Calibri" panose="020F0502020204030204" pitchFamily="34" charset="0"/>
              <a:ea typeface="黑体" pitchFamily="2" charset="-122"/>
              <a:cs typeface="Calibri" panose="020F0502020204030204" pitchFamily="34" charset="0"/>
            </a:endParaRPr>
          </a:p>
          <a:p>
            <a:pPr algn="ctr"/>
            <a:r>
              <a:rPr lang="en-US" altLang="zh-CN" sz="3200" dirty="0">
                <a:solidFill>
                  <a:srgbClr val="000099"/>
                </a:solidFill>
                <a:latin typeface="Calibri" panose="020F0502020204030204" pitchFamily="34" charset="0"/>
                <a:ea typeface="黑体" pitchFamily="2" charset="-122"/>
                <a:cs typeface="Calibri" panose="020F0502020204030204" pitchFamily="34" charset="0"/>
              </a:rPr>
              <a:t>Lecture 12: </a:t>
            </a:r>
            <a:r>
              <a:rPr lang="pt-BR" altLang="zh-CN" sz="3200" dirty="0">
                <a:solidFill>
                  <a:srgbClr val="000099"/>
                </a:solidFill>
                <a:latin typeface="Calibri" panose="020F0502020204030204" pitchFamily="34" charset="0"/>
                <a:ea typeface="黑体" pitchFamily="2" charset="-122"/>
                <a:cs typeface="Calibri" panose="020F0502020204030204" pitchFamily="34" charset="0"/>
              </a:rPr>
              <a:t>Problem Classes: P, NP, NP-Completeness </a:t>
            </a:r>
            <a:endParaRPr lang="en-US" altLang="zh-CN" sz="3200" dirty="0">
              <a:solidFill>
                <a:srgbClr val="000099"/>
              </a:solidFill>
              <a:latin typeface="Calibri" panose="020F0502020204030204" pitchFamily="34" charset="0"/>
              <a:ea typeface="黑体" pitchFamily="2" charset="-122"/>
              <a:cs typeface="Calibri" panose="020F0502020204030204" pitchFamily="34" charset="0"/>
            </a:endParaRPr>
          </a:p>
        </p:txBody>
      </p:sp>
      <p:sp>
        <p:nvSpPr>
          <p:cNvPr id="6" name="Rectangle 14">
            <a:extLst>
              <a:ext uri="{FF2B5EF4-FFF2-40B4-BE49-F238E27FC236}">
                <a16:creationId xmlns:a16="http://schemas.microsoft.com/office/drawing/2014/main" id="{51F6C7E9-2C07-4AEA-A58D-0210563A1837}"/>
              </a:ext>
            </a:extLst>
          </p:cNvPr>
          <p:cNvSpPr>
            <a:spLocks noChangeArrowheads="1"/>
          </p:cNvSpPr>
          <p:nvPr/>
        </p:nvSpPr>
        <p:spPr bwMode="auto">
          <a:xfrm>
            <a:off x="0" y="4725144"/>
            <a:ext cx="9144000" cy="1785937"/>
          </a:xfrm>
          <a:prstGeom prst="rect">
            <a:avLst/>
          </a:prstGeom>
          <a:noFill/>
          <a:ln w="9525">
            <a:noFill/>
            <a:miter lim="800000"/>
            <a:headEnd/>
            <a:tailEnd/>
          </a:ln>
        </p:spPr>
        <p:txBody>
          <a:bodyPr/>
          <a:lstStyle/>
          <a:p>
            <a:pPr marL="342900" marR="0" lvl="0" indent="-342900" algn="ctr" defTabSz="914400" rtl="0" eaLnBrk="1" fontAlgn="base" latinLnBrk="0" hangingPunct="1">
              <a:lnSpc>
                <a:spcPct val="120000"/>
              </a:lnSpc>
              <a:spcBef>
                <a:spcPts val="0"/>
              </a:spcBef>
              <a:spcAft>
                <a:spcPct val="0"/>
              </a:spcAft>
              <a:buClrTx/>
              <a:buSzTx/>
              <a:buFontTx/>
              <a:buNone/>
              <a:tabLst/>
              <a:defRPr/>
            </a:pPr>
            <a:r>
              <a:rPr kumimoji="0" lang="en-US" altLang="zh-CN" sz="3200" b="1" i="0" u="none" strike="noStrike" kern="1200" cap="none" spc="0" normalizeH="0" baseline="0" noProof="0" dirty="0" err="1">
                <a:ln>
                  <a:noFill/>
                </a:ln>
                <a:solidFill>
                  <a:srgbClr val="000099"/>
                </a:solidFill>
                <a:effectLst/>
                <a:uLnTx/>
                <a:uFillTx/>
                <a:latin typeface="Arial" panose="020B0604020202020204" pitchFamily="34" charset="0"/>
                <a:ea typeface="黑体" pitchFamily="2" charset="-122"/>
                <a:cs typeface="Arial" panose="020B0604020202020204" pitchFamily="34" charset="0"/>
              </a:rPr>
              <a:t>Ke</a:t>
            </a:r>
            <a:r>
              <a:rPr kumimoji="0" lang="en-US" altLang="zh-CN" sz="3200" b="1" i="0" u="none" strike="noStrike" kern="1200" cap="none" spc="0" normalizeH="0" baseline="0" noProof="0" dirty="0">
                <a:ln>
                  <a:noFill/>
                </a:ln>
                <a:solidFill>
                  <a:srgbClr val="000099"/>
                </a:solidFill>
                <a:effectLst/>
                <a:uLnTx/>
                <a:uFillTx/>
                <a:latin typeface="Arial" panose="020B0604020202020204" pitchFamily="34" charset="0"/>
                <a:ea typeface="黑体" pitchFamily="2" charset="-122"/>
                <a:cs typeface="Arial" panose="020B0604020202020204" pitchFamily="34" charset="0"/>
              </a:rPr>
              <a:t> Xu and </a:t>
            </a:r>
            <a:r>
              <a:rPr kumimoji="0" lang="en-US" altLang="zh-CN" sz="3200" b="1" i="0" u="none" strike="noStrike" kern="1200" cap="none" spc="0" normalizeH="0" baseline="0" noProof="0" dirty="0" err="1">
                <a:ln>
                  <a:noFill/>
                </a:ln>
                <a:solidFill>
                  <a:srgbClr val="000099"/>
                </a:solidFill>
                <a:effectLst/>
                <a:uLnTx/>
                <a:uFillTx/>
                <a:latin typeface="Arial" panose="020B0604020202020204" pitchFamily="34" charset="0"/>
                <a:ea typeface="黑体" pitchFamily="2" charset="-122"/>
                <a:cs typeface="Arial" panose="020B0604020202020204" pitchFamily="34" charset="0"/>
              </a:rPr>
              <a:t>Yongxin</a:t>
            </a:r>
            <a:r>
              <a:rPr kumimoji="0" lang="en-US" altLang="zh-CN" sz="3200" b="1" i="0" u="none" strike="noStrike" kern="1200" cap="none" spc="0" normalizeH="0" baseline="0" noProof="0" dirty="0">
                <a:ln>
                  <a:noFill/>
                </a:ln>
                <a:solidFill>
                  <a:srgbClr val="000099"/>
                </a:solidFill>
                <a:effectLst/>
                <a:uLnTx/>
                <a:uFillTx/>
                <a:latin typeface="Arial" panose="020B0604020202020204" pitchFamily="34" charset="0"/>
                <a:ea typeface="黑体" pitchFamily="2" charset="-122"/>
                <a:cs typeface="Arial" panose="020B0604020202020204" pitchFamily="34" charset="0"/>
              </a:rPr>
              <a:t> Tong </a:t>
            </a:r>
          </a:p>
          <a:p>
            <a:pPr marL="342900" marR="0" lvl="0" indent="-342900" algn="ctr" defTabSz="914400" rtl="0" eaLnBrk="1" fontAlgn="base" latinLnBrk="0" hangingPunct="1">
              <a:lnSpc>
                <a:spcPct val="120000"/>
              </a:lnSpc>
              <a:spcBef>
                <a:spcPts val="0"/>
              </a:spcBef>
              <a:spcAft>
                <a:spcPct val="0"/>
              </a:spcAft>
              <a:buClrTx/>
              <a:buSzTx/>
              <a:buFontTx/>
              <a:buNone/>
              <a:tabLst/>
              <a:defRPr/>
            </a:pPr>
            <a:r>
              <a:rPr kumimoji="0" lang="en-US" altLang="zh-CN" sz="3200" b="1" i="0" u="none" strike="noStrike" kern="1200" cap="none" spc="0" normalizeH="0" baseline="0" noProof="0" dirty="0">
                <a:ln>
                  <a:noFill/>
                </a:ln>
                <a:solidFill>
                  <a:srgbClr val="000099"/>
                </a:solidFill>
                <a:effectLst/>
                <a:uLnTx/>
                <a:uFillTx/>
                <a:latin typeface="黑体" panose="02010609060101010101" pitchFamily="49" charset="-122"/>
                <a:ea typeface="黑体" panose="02010609060101010101" pitchFamily="49" charset="-122"/>
                <a:cs typeface="+mn-cs"/>
              </a:rPr>
              <a:t>(</a:t>
            </a:r>
            <a:r>
              <a:rPr kumimoji="0" lang="zh-CN" altLang="en-US" sz="3200" b="1" i="0" u="none" strike="noStrike" kern="1200" cap="none" spc="0" normalizeH="0" baseline="0" noProof="0" dirty="0">
                <a:ln>
                  <a:noFill/>
                </a:ln>
                <a:solidFill>
                  <a:srgbClr val="000099"/>
                </a:solidFill>
                <a:effectLst/>
                <a:uLnTx/>
                <a:uFillTx/>
                <a:latin typeface="黑体" panose="02010609060101010101" pitchFamily="49" charset="-122"/>
                <a:ea typeface="黑体" panose="02010609060101010101" pitchFamily="49" charset="-122"/>
                <a:cs typeface="+mn-cs"/>
              </a:rPr>
              <a:t>许可 与 童咏昕</a:t>
            </a:r>
            <a:r>
              <a:rPr kumimoji="0" lang="en-US" altLang="zh-CN" sz="3200" b="1" i="0" u="none" strike="noStrike" kern="1200" cap="none" spc="0" normalizeH="0" baseline="0" noProof="0" dirty="0">
                <a:ln>
                  <a:noFill/>
                </a:ln>
                <a:solidFill>
                  <a:srgbClr val="000099"/>
                </a:solidFill>
                <a:effectLst/>
                <a:uLnTx/>
                <a:uFillTx/>
                <a:latin typeface="黑体" panose="02010609060101010101" pitchFamily="49" charset="-122"/>
                <a:ea typeface="黑体" panose="02010609060101010101" pitchFamily="49" charset="-122"/>
                <a:cs typeface="+mn-cs"/>
              </a:rPr>
              <a:t>)</a:t>
            </a:r>
          </a:p>
          <a:p>
            <a:pPr marL="342900" marR="0" lvl="0" indent="-342900" algn="ctr" defTabSz="914400" rtl="0" eaLnBrk="1" fontAlgn="base" latinLnBrk="0" hangingPunct="1">
              <a:lnSpc>
                <a:spcPct val="120000"/>
              </a:lnSpc>
              <a:spcBef>
                <a:spcPts val="0"/>
              </a:spcBef>
              <a:spcAft>
                <a:spcPct val="0"/>
              </a:spcAft>
              <a:buClrTx/>
              <a:buSzTx/>
              <a:buFontTx/>
              <a:buNone/>
              <a:tabLst/>
              <a:defRPr/>
            </a:pPr>
            <a:endParaRPr kumimoji="0" lang="en-US" altLang="zh-CN" sz="600" b="0" i="0" u="none" strike="noStrike" kern="1200" cap="none" spc="0" normalizeH="0" baseline="0" noProof="0" dirty="0">
              <a:ln>
                <a:noFill/>
              </a:ln>
              <a:solidFill>
                <a:srgbClr val="000099"/>
              </a:solidFill>
              <a:effectLst/>
              <a:uLnTx/>
              <a:uFillTx/>
              <a:latin typeface="Arial" panose="020B0604020202020204" pitchFamily="34" charset="0"/>
              <a:ea typeface="黑体" pitchFamily="2" charset="-122"/>
              <a:cs typeface="Arial" panose="020B0604020202020204" pitchFamily="34" charset="0"/>
            </a:endParaRPr>
          </a:p>
          <a:p>
            <a:pPr marL="342900" marR="0" lvl="0" indent="-342900" algn="ctr" defTabSz="914400" rtl="0" eaLnBrk="1" fontAlgn="base" latinLnBrk="0" hangingPunct="1">
              <a:lnSpc>
                <a:spcPct val="120000"/>
              </a:lnSpc>
              <a:spcBef>
                <a:spcPts val="0"/>
              </a:spcBef>
              <a:spcAft>
                <a:spcPct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ea typeface="黑体" pitchFamily="2" charset="-122"/>
                <a:cs typeface="Arial" panose="020B0604020202020204" pitchFamily="34" charset="0"/>
              </a:rPr>
              <a:t>School of CSE, </a:t>
            </a:r>
            <a:r>
              <a:rPr kumimoji="0" lang="en-US" altLang="zh-CN" sz="2800" b="0" i="0" u="none" strike="noStrike" kern="1200" cap="none" spc="0" normalizeH="0" baseline="0" noProof="0" dirty="0" err="1">
                <a:ln>
                  <a:noFill/>
                </a:ln>
                <a:solidFill>
                  <a:srgbClr val="000099"/>
                </a:solidFill>
                <a:effectLst/>
                <a:uLnTx/>
                <a:uFillTx/>
                <a:ea typeface="黑体" pitchFamily="2" charset="-122"/>
                <a:cs typeface="Arial" panose="020B0604020202020204" pitchFamily="34" charset="0"/>
              </a:rPr>
              <a:t>Beihang</a:t>
            </a:r>
            <a:r>
              <a:rPr kumimoji="0" lang="en-US" altLang="zh-CN" sz="2800" b="0" i="0" u="none" strike="noStrike" kern="1200" cap="none" spc="0" normalizeH="0" baseline="0" noProof="0" dirty="0">
                <a:ln>
                  <a:noFill/>
                </a:ln>
                <a:solidFill>
                  <a:srgbClr val="000099"/>
                </a:solidFill>
                <a:effectLst/>
                <a:uLnTx/>
                <a:uFillTx/>
                <a:ea typeface="黑体" pitchFamily="2" charset="-122"/>
                <a:cs typeface="Arial" panose="020B0604020202020204" pitchFamily="34" charset="0"/>
              </a:rPr>
              <a:t> University</a:t>
            </a:r>
          </a:p>
        </p:txBody>
      </p:sp>
    </p:spTree>
    <p:extLst>
      <p:ext uri="{BB962C8B-B14F-4D97-AF65-F5344CB8AC3E}">
        <p14:creationId xmlns:p14="http://schemas.microsoft.com/office/powerpoint/2010/main" val="2487349966"/>
      </p:ext>
    </p:extLst>
  </p:cSld>
  <p:clrMapOvr>
    <a:masterClrMapping/>
  </p:clrMapOvr>
  <p:transition spd="slow" advTm="28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980728"/>
            <a:ext cx="8507288" cy="5688632"/>
          </a:xfrm>
        </p:spPr>
        <p:txBody>
          <a:bodyPr/>
          <a:lstStyle/>
          <a:p>
            <a:pPr eaLnBrk="1" hangingPunct="1">
              <a:spcBef>
                <a:spcPts val="1000"/>
              </a:spcBef>
            </a:pPr>
            <a:r>
              <a:rPr lang="en-US" altLang="zh-CN" sz="3400" dirty="0">
                <a:solidFill>
                  <a:schemeClr val="bg1">
                    <a:lumMod val="65000"/>
                  </a:schemeClr>
                </a:solidFill>
              </a:rPr>
              <a:t>Introduction to Part V</a:t>
            </a:r>
          </a:p>
          <a:p>
            <a:pPr eaLnBrk="1" hangingPunct="1">
              <a:spcBef>
                <a:spcPts val="1000"/>
              </a:spcBef>
            </a:pPr>
            <a:r>
              <a:rPr lang="en-US" altLang="zh-CN" sz="3400" dirty="0">
                <a:solidFill>
                  <a:srgbClr val="FF0000"/>
                </a:solidFill>
              </a:rPr>
              <a:t>Problem Classes: P and NP</a:t>
            </a:r>
          </a:p>
          <a:p>
            <a:pPr lvl="1" eaLnBrk="1" hangingPunct="1">
              <a:spcBef>
                <a:spcPts val="300"/>
              </a:spcBef>
            </a:pPr>
            <a:r>
              <a:rPr lang="en-US" altLang="zh-CN" sz="2600" dirty="0">
                <a:solidFill>
                  <a:srgbClr val="FF0000"/>
                </a:solidFill>
              </a:rPr>
              <a:t>Input size of a problem</a:t>
            </a:r>
          </a:p>
          <a:p>
            <a:pPr lvl="1" eaLnBrk="1" hangingPunct="1">
              <a:spcBef>
                <a:spcPts val="300"/>
              </a:spcBef>
            </a:pPr>
            <a:r>
              <a:rPr lang="en-US" altLang="zh-CN" sz="2600" dirty="0"/>
              <a:t>Optimization problems vs Decision problems</a:t>
            </a:r>
          </a:p>
          <a:p>
            <a:pPr lvl="1" eaLnBrk="1" hangingPunct="1">
              <a:spcBef>
                <a:spcPts val="300"/>
              </a:spcBef>
            </a:pPr>
            <a:r>
              <a:rPr lang="en-US" altLang="zh-CN" sz="2600" dirty="0"/>
              <a:t>The class P and class NP</a:t>
            </a:r>
          </a:p>
          <a:p>
            <a:pPr eaLnBrk="1" hangingPunct="1">
              <a:spcBef>
                <a:spcPts val="1000"/>
              </a:spcBef>
            </a:pPr>
            <a:r>
              <a:rPr lang="en-US" altLang="zh-CN" sz="3400" dirty="0"/>
              <a:t>Introduction to NP-Completeness (NPC)</a:t>
            </a:r>
          </a:p>
          <a:p>
            <a:pPr lvl="1" eaLnBrk="1" hangingPunct="1">
              <a:spcBef>
                <a:spcPts val="1000"/>
              </a:spcBef>
            </a:pPr>
            <a:r>
              <a:rPr lang="en-US" altLang="zh-CN" sz="2600" dirty="0"/>
              <a:t>Polynomial-time reductions</a:t>
            </a:r>
          </a:p>
          <a:p>
            <a:pPr lvl="1" eaLnBrk="1" hangingPunct="1">
              <a:spcBef>
                <a:spcPts val="1000"/>
              </a:spcBef>
            </a:pPr>
            <a:r>
              <a:rPr lang="en-US" altLang="zh-CN" sz="2600" dirty="0"/>
              <a:t>The class NPC</a:t>
            </a:r>
          </a:p>
          <a:p>
            <a:pPr lvl="1" eaLnBrk="1" hangingPunct="1">
              <a:spcBef>
                <a:spcPts val="1000"/>
              </a:spcBef>
            </a:pPr>
            <a:r>
              <a:rPr lang="en-US" altLang="zh-CN" sz="2600" dirty="0"/>
              <a:t>NP-Complete problems</a:t>
            </a:r>
          </a:p>
          <a:p>
            <a:pPr lvl="1" eaLnBrk="1" hangingPunct="1">
              <a:spcBef>
                <a:spcPts val="1000"/>
              </a:spcBef>
            </a:pPr>
            <a:r>
              <a:rPr lang="en-US" altLang="zh-CN" sz="2600" dirty="0"/>
              <a:t>Optimization vs. Decision problems about NPC</a:t>
            </a:r>
          </a:p>
          <a:p>
            <a:pPr eaLnBrk="1" hangingPunct="1">
              <a:spcBef>
                <a:spcPts val="1000"/>
              </a:spcBef>
            </a:pPr>
            <a:r>
              <a:rPr lang="en-US" altLang="zh-CN" sz="3400" dirty="0"/>
              <a:t>Summary</a:t>
            </a:r>
            <a:endParaRPr lang="en-US" altLang="zh-CN" sz="2600" dirty="0"/>
          </a:p>
        </p:txBody>
      </p:sp>
      <p:sp>
        <p:nvSpPr>
          <p:cNvPr id="19458" name="Title 1"/>
          <p:cNvSpPr>
            <a:spLocks noGrp="1"/>
          </p:cNvSpPr>
          <p:nvPr>
            <p:ph type="title"/>
          </p:nvPr>
        </p:nvSpPr>
        <p:spPr/>
        <p:txBody>
          <a:bodyPr/>
          <a:lstStyle/>
          <a:p>
            <a:pPr eaLnBrk="1" hangingPunct="1"/>
            <a:r>
              <a:rPr lang="en-US" altLang="zh-CN" b="0" dirty="0">
                <a:latin typeface="Calibri" panose="020F0502020204030204" pitchFamily="34" charset="0"/>
                <a:cs typeface="Calibri" panose="020F0502020204030204" pitchFamily="34" charset="0"/>
              </a:rPr>
              <a:t>Outline</a:t>
            </a:r>
            <a:endParaRPr lang="en-US" altLang="zh-CN" dirty="0">
              <a:latin typeface="Calibri" panose="020F0502020204030204" pitchFamily="34" charset="0"/>
              <a:cs typeface="Calibri" panose="020F0502020204030204" pitchFamily="34" charset="0"/>
            </a:endParaRP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10</a:t>
            </a:fld>
            <a:endParaRPr lang="en-US" altLang="zh-CN" sz="1200" b="0">
              <a:ea typeface="Gulim" pitchFamily="34" charset="-127"/>
            </a:endParaRPr>
          </a:p>
        </p:txBody>
      </p:sp>
    </p:spTree>
    <p:extLst>
      <p:ext uri="{BB962C8B-B14F-4D97-AF65-F5344CB8AC3E}">
        <p14:creationId xmlns:p14="http://schemas.microsoft.com/office/powerpoint/2010/main" val="221358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buFont typeface="Wingdings" panose="05000000000000000000" pitchFamily="2" charset="2"/>
              <a:buNone/>
            </a:pPr>
            <a:endParaRPr lang="en-US" altLang="zh-CN" sz="1600" dirty="0"/>
          </a:p>
          <a:p>
            <a:pPr eaLnBrk="1" hangingPunct="1"/>
            <a:r>
              <a:rPr lang="en-US" altLang="zh-CN" sz="2400" dirty="0"/>
              <a:t>Complexity of a problem is measured w.r.t the size of input.</a:t>
            </a:r>
          </a:p>
          <a:p>
            <a:pPr eaLnBrk="1" hangingPunct="1"/>
            <a:endParaRPr lang="en-US" altLang="zh-CN" sz="2400" dirty="0"/>
          </a:p>
          <a:p>
            <a:pPr eaLnBrk="1" hangingPunct="1"/>
            <a:endParaRPr lang="en-US" altLang="zh-CN" sz="2400" dirty="0"/>
          </a:p>
          <a:p>
            <a:pPr eaLnBrk="1" hangingPunct="1"/>
            <a:r>
              <a:rPr lang="en-US" altLang="zh-CN" sz="2400" dirty="0"/>
              <a:t>In order to formally discuss how hard a problem is, we need to be much more formal than before about the </a:t>
            </a:r>
            <a:r>
              <a:rPr lang="en-US" altLang="zh-CN" sz="2400" dirty="0">
                <a:solidFill>
                  <a:srgbClr val="FF0000"/>
                </a:solidFill>
              </a:rPr>
              <a:t>input size </a:t>
            </a:r>
            <a:r>
              <a:rPr lang="en-US" altLang="zh-CN" sz="2400" dirty="0"/>
              <a:t>of a problem.</a:t>
            </a:r>
          </a:p>
          <a:p>
            <a:pPr marL="0" indent="0" eaLnBrk="1" hangingPunct="1">
              <a:buNone/>
            </a:pPr>
            <a:endParaRPr lang="en-US" altLang="zh-CN" sz="2400" dirty="0"/>
          </a:p>
          <a:p>
            <a:pPr marL="0" indent="0" eaLnBrk="1" hangingPunct="1">
              <a:buNone/>
            </a:pPr>
            <a:endParaRPr lang="en-US" altLang="zh-CN" sz="2400" dirty="0"/>
          </a:p>
          <a:p>
            <a:pPr eaLnBrk="1" hangingPunct="1"/>
            <a:r>
              <a:rPr lang="en-US" altLang="zh-CN" sz="2400" dirty="0"/>
              <a:t>We will therefore spend some time now discussing how to encode the inputs of problems.</a:t>
            </a:r>
          </a:p>
        </p:txBody>
      </p:sp>
      <p:sp>
        <p:nvSpPr>
          <p:cNvPr id="19458" name="Title 1"/>
          <p:cNvSpPr>
            <a:spLocks noGrp="1"/>
          </p:cNvSpPr>
          <p:nvPr>
            <p:ph type="title"/>
          </p:nvPr>
        </p:nvSpPr>
        <p:spPr/>
        <p:txBody>
          <a:bodyPr/>
          <a:lstStyle/>
          <a:p>
            <a:pPr eaLnBrk="1" hangingPunct="1"/>
            <a:r>
              <a:rPr lang="en-US" altLang="zh-CN" b="0" dirty="0"/>
              <a:t>Encoding the Inputs of Problems</a:t>
            </a:r>
            <a:endParaRPr lang="en-US" altLang="zh-CN"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11</a:t>
            </a:fld>
            <a:endParaRPr lang="en-US" altLang="zh-CN" sz="1200" b="0">
              <a:ea typeface="Gulim" pitchFamily="34" charset="-127"/>
            </a:endParaRPr>
          </a:p>
        </p:txBody>
      </p:sp>
    </p:spTree>
    <p:extLst>
      <p:ext uri="{BB962C8B-B14F-4D97-AF65-F5344CB8AC3E}">
        <p14:creationId xmlns:p14="http://schemas.microsoft.com/office/powerpoint/2010/main" val="2442002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buFont typeface="Wingdings" panose="05000000000000000000" pitchFamily="2" charset="2"/>
              <a:buNone/>
            </a:pPr>
            <a:endParaRPr lang="en-US" altLang="zh-CN" sz="1600" dirty="0"/>
          </a:p>
          <a:p>
            <a:pPr eaLnBrk="1" hangingPunct="1">
              <a:buFont typeface="Wingdings" panose="05000000000000000000" pitchFamily="2" charset="2"/>
              <a:buNone/>
            </a:pPr>
            <a:endParaRPr lang="en-US" altLang="zh-CN" sz="1600" dirty="0"/>
          </a:p>
          <a:p>
            <a:pPr marL="0" indent="0" eaLnBrk="1" hangingPunct="1">
              <a:buNone/>
            </a:pPr>
            <a:endParaRPr lang="en-US" altLang="zh-CN" sz="2400" dirty="0"/>
          </a:p>
          <a:p>
            <a:pPr eaLnBrk="1" hangingPunct="1"/>
            <a:r>
              <a:rPr lang="en-US" altLang="zh-CN" sz="2400" dirty="0"/>
              <a:t>A graph G may be represented by its adjacency matrix A = [</a:t>
            </a:r>
            <a:r>
              <a:rPr lang="en-US" altLang="zh-CN" sz="2400" dirty="0" err="1"/>
              <a:t>a</a:t>
            </a:r>
            <a:r>
              <a:rPr lang="en-US" altLang="zh-CN" sz="2400" baseline="-25000" dirty="0" err="1"/>
              <a:t>ij</a:t>
            </a:r>
            <a:r>
              <a:rPr lang="en-US" altLang="zh-CN" sz="2400" dirty="0"/>
              <a:t>].</a:t>
            </a:r>
          </a:p>
          <a:p>
            <a:pPr eaLnBrk="1" hangingPunct="1"/>
            <a:r>
              <a:rPr lang="en-US" altLang="zh-CN" sz="2400" dirty="0"/>
              <a:t>G can then be encoded as a </a:t>
            </a:r>
            <a:r>
              <a:rPr lang="en-US" altLang="zh-CN" sz="2400" dirty="0">
                <a:solidFill>
                  <a:srgbClr val="FF0000"/>
                </a:solidFill>
              </a:rPr>
              <a:t>binary string </a:t>
            </a:r>
            <a:r>
              <a:rPr lang="en-US" altLang="zh-CN" sz="2400" dirty="0"/>
              <a:t>of length n</a:t>
            </a:r>
            <a:r>
              <a:rPr lang="en-US" altLang="zh-CN" sz="2400" baseline="30000" dirty="0"/>
              <a:t>2</a:t>
            </a:r>
            <a:r>
              <a:rPr lang="en-US" altLang="zh-CN" sz="2400" dirty="0"/>
              <a:t>:</a:t>
            </a:r>
          </a:p>
          <a:p>
            <a:pPr marL="0" indent="0" algn="ctr" eaLnBrk="1" hangingPunct="1">
              <a:buNone/>
            </a:pPr>
            <a:r>
              <a:rPr lang="en-US" altLang="zh-CN" sz="2400" dirty="0"/>
              <a:t>a</a:t>
            </a:r>
            <a:r>
              <a:rPr lang="en-US" altLang="zh-CN" sz="2400" baseline="-25000" dirty="0"/>
              <a:t>11</a:t>
            </a:r>
            <a:r>
              <a:rPr lang="en-US" altLang="zh-CN" sz="2400" dirty="0"/>
              <a:t>…a</a:t>
            </a:r>
            <a:r>
              <a:rPr lang="en-US" altLang="zh-CN" sz="2400" baseline="-25000" dirty="0"/>
              <a:t>1n</a:t>
            </a:r>
            <a:r>
              <a:rPr lang="en-US" altLang="zh-CN" sz="2400" dirty="0"/>
              <a:t>a</a:t>
            </a:r>
            <a:r>
              <a:rPr lang="en-US" altLang="zh-CN" sz="2400" baseline="-25000" dirty="0"/>
              <a:t>21</a:t>
            </a:r>
            <a:r>
              <a:rPr lang="en-US" altLang="zh-CN" sz="2400" dirty="0"/>
              <a:t>…a</a:t>
            </a:r>
            <a:r>
              <a:rPr lang="en-US" altLang="zh-CN" sz="2400" baseline="-25000" dirty="0"/>
              <a:t>2n</a:t>
            </a:r>
            <a:r>
              <a:rPr lang="en-US" altLang="zh-CN" sz="2400" dirty="0"/>
              <a:t>…a</a:t>
            </a:r>
            <a:r>
              <a:rPr lang="en-US" altLang="zh-CN" sz="2400" baseline="-25000" dirty="0"/>
              <a:t>n1</a:t>
            </a:r>
            <a:r>
              <a:rPr lang="en-US" altLang="zh-CN" sz="2400" dirty="0"/>
              <a:t>…</a:t>
            </a:r>
            <a:r>
              <a:rPr lang="en-US" altLang="zh-CN" sz="2400" dirty="0" err="1"/>
              <a:t>a</a:t>
            </a:r>
            <a:r>
              <a:rPr lang="en-US" altLang="zh-CN" sz="2400" baseline="-25000" dirty="0" err="1"/>
              <a:t>nn</a:t>
            </a:r>
            <a:endParaRPr lang="en-US" altLang="zh-CN" sz="2400" baseline="-25000" dirty="0"/>
          </a:p>
          <a:p>
            <a:pPr marL="0" indent="0" algn="ctr" eaLnBrk="1" hangingPunct="1">
              <a:buNone/>
            </a:pPr>
            <a:endParaRPr lang="en-US" altLang="zh-CN" sz="2400" baseline="-25000" dirty="0"/>
          </a:p>
          <a:p>
            <a:pPr eaLnBrk="1" hangingPunct="1"/>
            <a:r>
              <a:rPr lang="en-US" altLang="zh-CN" sz="2400" dirty="0"/>
              <a:t>Given the binary string, the computer can count the number of bits and then determine n, the vertices, and the edges.</a:t>
            </a:r>
          </a:p>
          <a:p>
            <a:pPr marL="0" indent="0" eaLnBrk="1" hangingPunct="1">
              <a:buNone/>
            </a:pPr>
            <a:endParaRPr lang="en-US" altLang="zh-CN" sz="2400" dirty="0"/>
          </a:p>
          <a:p>
            <a:pPr marL="0" indent="0" eaLnBrk="1" hangingPunct="1">
              <a:buNone/>
            </a:pPr>
            <a:r>
              <a:rPr lang="en-US" altLang="zh-CN" sz="2400" dirty="0">
                <a:solidFill>
                  <a:srgbClr val="00B050"/>
                </a:solidFill>
              </a:rPr>
              <a:t>Remark</a:t>
            </a:r>
            <a:r>
              <a:rPr lang="en-US" altLang="zh-CN" sz="2400" dirty="0"/>
              <a:t>: In general, the inputs of any problem can be encoded as binary strings.</a:t>
            </a:r>
          </a:p>
        </p:txBody>
      </p:sp>
      <p:sp>
        <p:nvSpPr>
          <p:cNvPr id="19458" name="Title 1"/>
          <p:cNvSpPr>
            <a:spLocks noGrp="1"/>
          </p:cNvSpPr>
          <p:nvPr>
            <p:ph type="title"/>
          </p:nvPr>
        </p:nvSpPr>
        <p:spPr/>
        <p:txBody>
          <a:bodyPr/>
          <a:lstStyle/>
          <a:p>
            <a:pPr eaLnBrk="1" hangingPunct="1"/>
            <a:r>
              <a:rPr lang="en-US" altLang="zh-CN" b="0" dirty="0"/>
              <a:t>Example</a:t>
            </a:r>
            <a:endParaRPr lang="en-US" altLang="zh-CN"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12</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928546"/>
            <a:ext cx="7992888" cy="916278"/>
          </a:xfrm>
          <a:prstGeom prst="rect">
            <a:avLst/>
          </a:prstGeom>
        </p:spPr>
      </p:pic>
    </p:spTree>
    <p:extLst>
      <p:ext uri="{BB962C8B-B14F-4D97-AF65-F5344CB8AC3E}">
        <p14:creationId xmlns:p14="http://schemas.microsoft.com/office/powerpoint/2010/main" val="3979850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1052736"/>
            <a:ext cx="8229600" cy="5616624"/>
          </a:xfrm>
        </p:spPr>
        <p:txBody>
          <a:bodyPr/>
          <a:lstStyle/>
          <a:p>
            <a:pPr eaLnBrk="1" hangingPunct="1"/>
            <a:r>
              <a:rPr lang="en-US" altLang="zh-CN" sz="2400" dirty="0"/>
              <a:t>The </a:t>
            </a:r>
            <a:r>
              <a:rPr lang="en-US" altLang="zh-CN" sz="2400" dirty="0">
                <a:solidFill>
                  <a:srgbClr val="0070C0"/>
                </a:solidFill>
              </a:rPr>
              <a:t>input size </a:t>
            </a:r>
            <a:r>
              <a:rPr lang="en-US" altLang="zh-CN" sz="2400" dirty="0"/>
              <a:t>of a problem may be defined in a number of ways.</a:t>
            </a: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solidFill>
                <a:srgbClr val="00B050"/>
              </a:solidFill>
            </a:endParaRPr>
          </a:p>
          <a:p>
            <a:pPr eaLnBrk="1" hangingPunct="1"/>
            <a:endParaRPr lang="en-US" altLang="zh-CN" sz="2400" dirty="0">
              <a:solidFill>
                <a:srgbClr val="00B050"/>
              </a:solidFill>
            </a:endParaRPr>
          </a:p>
          <a:p>
            <a:pPr eaLnBrk="1" hangingPunct="1"/>
            <a:r>
              <a:rPr lang="en-US" altLang="zh-CN" sz="2400" dirty="0">
                <a:solidFill>
                  <a:srgbClr val="00B050"/>
                </a:solidFill>
              </a:rPr>
              <a:t>Remark</a:t>
            </a:r>
            <a:r>
              <a:rPr lang="en-US" altLang="zh-CN" sz="2400" dirty="0"/>
              <a:t>: The </a:t>
            </a:r>
            <a:r>
              <a:rPr lang="en-US" altLang="zh-CN" sz="2400" dirty="0">
                <a:solidFill>
                  <a:srgbClr val="FFC000"/>
                </a:solidFill>
              </a:rPr>
              <a:t>exact</a:t>
            </a:r>
            <a:r>
              <a:rPr lang="en-US" altLang="zh-CN" sz="2400" dirty="0"/>
              <a:t> input size s, (minimal number of bits) determined by an </a:t>
            </a:r>
            <a:r>
              <a:rPr lang="en-US" altLang="zh-CN" sz="2400" dirty="0">
                <a:solidFill>
                  <a:srgbClr val="FF0000"/>
                </a:solidFill>
              </a:rPr>
              <a:t>optimal</a:t>
            </a:r>
            <a:r>
              <a:rPr lang="en-US" altLang="zh-CN" sz="2400" dirty="0"/>
              <a:t> encoding method, is hard to compute in most cases.</a:t>
            </a:r>
          </a:p>
          <a:p>
            <a:pPr lvl="1" eaLnBrk="1" hangingPunct="1"/>
            <a:r>
              <a:rPr lang="en-US" altLang="zh-CN" sz="2000" dirty="0"/>
              <a:t>However, for the complexity problems we will study, we do not need to determine s </a:t>
            </a:r>
            <a:r>
              <a:rPr lang="en-US" altLang="zh-CN" sz="2000" dirty="0">
                <a:solidFill>
                  <a:srgbClr val="0070C0"/>
                </a:solidFill>
              </a:rPr>
              <a:t>exactly</a:t>
            </a:r>
            <a:r>
              <a:rPr lang="en-US" altLang="zh-CN" sz="2000" dirty="0"/>
              <a:t>.</a:t>
            </a:r>
          </a:p>
          <a:p>
            <a:pPr lvl="1" eaLnBrk="1" hangingPunct="1"/>
            <a:r>
              <a:rPr lang="en-US" altLang="zh-CN" sz="2000" dirty="0"/>
              <a:t>For most problems, it is sufficient to choose some natural, and (usually) simple, encoding and use the size s of this encoding.</a:t>
            </a:r>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b="0" dirty="0"/>
              <a:t>The Input Sizes of Problems</a:t>
            </a:r>
            <a:endParaRPr lang="en-US" altLang="zh-CN"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13</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259898"/>
            <a:ext cx="7992888" cy="1313118"/>
          </a:xfrm>
          <a:prstGeom prst="rect">
            <a:avLst/>
          </a:prstGeom>
        </p:spPr>
      </p:pic>
    </p:spTree>
    <p:extLst>
      <p:ext uri="{BB962C8B-B14F-4D97-AF65-F5344CB8AC3E}">
        <p14:creationId xmlns:p14="http://schemas.microsoft.com/office/powerpoint/2010/main" val="128574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en-US" altLang="zh-CN" sz="2400" dirty="0"/>
              <a:t>Any integer n &gt; 0 can be represented in the </a:t>
            </a:r>
            <a:r>
              <a:rPr lang="en-US" altLang="zh-CN" sz="2400" dirty="0">
                <a:solidFill>
                  <a:srgbClr val="0070C0"/>
                </a:solidFill>
              </a:rPr>
              <a:t>binary number system</a:t>
            </a:r>
            <a:r>
              <a:rPr lang="en-US" altLang="zh-CN" sz="2400" dirty="0"/>
              <a:t> as a string a</a:t>
            </a:r>
            <a:r>
              <a:rPr lang="en-US" altLang="zh-CN" sz="2400" baseline="-25000" dirty="0"/>
              <a:t>0</a:t>
            </a:r>
            <a:r>
              <a:rPr lang="en-US" altLang="zh-CN" sz="2400" dirty="0"/>
              <a:t>a</a:t>
            </a:r>
            <a:r>
              <a:rPr lang="en-US" altLang="zh-CN" sz="2400" baseline="-25000" dirty="0"/>
              <a:t>1</a:t>
            </a:r>
            <a:r>
              <a:rPr lang="en-US" altLang="zh-CN" sz="2400" dirty="0"/>
              <a:t> . . . </a:t>
            </a:r>
            <a:r>
              <a:rPr lang="en-US" altLang="zh-CN" sz="2400" dirty="0" err="1"/>
              <a:t>a</a:t>
            </a:r>
            <a:r>
              <a:rPr lang="en-US" altLang="zh-CN" sz="2400" baseline="-25000" dirty="0" err="1"/>
              <a:t>k</a:t>
            </a:r>
            <a:r>
              <a:rPr lang="en-US" altLang="zh-CN" sz="2400" dirty="0"/>
              <a:t> of length </a:t>
            </a:r>
            <a:r>
              <a:rPr lang="en-US" altLang="zh-CN" sz="2400" dirty="0">
                <a:latin typeface="Lucida Sans Unicode" panose="020B0602030504020204" pitchFamily="34" charset="0"/>
                <a:cs typeface="Lucida Sans Unicode" panose="020B0602030504020204" pitchFamily="34" charset="0"/>
              </a:rPr>
              <a:t>⌈</a:t>
            </a:r>
            <a:r>
              <a:rPr lang="en-US" altLang="zh-CN" sz="2400" dirty="0"/>
              <a:t>log</a:t>
            </a:r>
            <a:r>
              <a:rPr lang="en-US" altLang="zh-CN" sz="2400" baseline="-25000" dirty="0"/>
              <a:t>2</a:t>
            </a:r>
            <a:r>
              <a:rPr lang="en-US" altLang="zh-CN" sz="2400" dirty="0"/>
              <a:t>(n + 1)</a:t>
            </a:r>
            <a:r>
              <a:rPr lang="en-US" altLang="zh-CN" sz="2400" dirty="0">
                <a:latin typeface="Lucida Sans Unicode" panose="020B0602030504020204" pitchFamily="34" charset="0"/>
                <a:cs typeface="Lucida Sans Unicode" panose="020B0602030504020204" pitchFamily="34" charset="0"/>
              </a:rPr>
              <a:t> ⌉</a:t>
            </a:r>
            <a:r>
              <a:rPr lang="en-US" altLang="zh-CN" sz="2400" dirty="0"/>
              <a:t>, because</a:t>
            </a:r>
          </a:p>
          <a:p>
            <a:pPr eaLnBrk="1" hangingPunct="1"/>
            <a:endParaRPr lang="en-US" altLang="zh-CN" sz="2400" dirty="0"/>
          </a:p>
          <a:p>
            <a:pPr eaLnBrk="1" hangingPunct="1"/>
            <a:endParaRPr lang="en-US" altLang="zh-CN" sz="2400" dirty="0"/>
          </a:p>
          <a:p>
            <a:pPr eaLnBrk="1" hangingPunct="1"/>
            <a:r>
              <a:rPr lang="en-US" altLang="zh-CN" sz="2400" dirty="0"/>
              <a:t>Therefore, a natural measure of input size is</a:t>
            </a:r>
            <a:r>
              <a:rPr lang="en-US" altLang="zh-CN" sz="2400" dirty="0">
                <a:latin typeface="Lucida Sans Unicode" panose="020B0602030504020204" pitchFamily="34" charset="0"/>
                <a:cs typeface="Lucida Sans Unicode" panose="020B0602030504020204" pitchFamily="34" charset="0"/>
              </a:rPr>
              <a:t>⌈</a:t>
            </a:r>
            <a:r>
              <a:rPr lang="en-US" altLang="zh-CN" sz="2400" dirty="0"/>
              <a:t>log</a:t>
            </a:r>
            <a:r>
              <a:rPr lang="en-US" altLang="zh-CN" sz="2400" baseline="-25000" dirty="0"/>
              <a:t>2</a:t>
            </a:r>
            <a:r>
              <a:rPr lang="en-US" altLang="zh-CN" sz="2400" dirty="0"/>
              <a:t>(n+1)</a:t>
            </a:r>
            <a:r>
              <a:rPr lang="en-US" altLang="zh-CN" sz="2400" dirty="0">
                <a:latin typeface="Lucida Sans Unicode" panose="020B0602030504020204" pitchFamily="34" charset="0"/>
                <a:cs typeface="Lucida Sans Unicode" panose="020B0602030504020204" pitchFamily="34" charset="0"/>
              </a:rPr>
              <a:t> ⌉</a:t>
            </a:r>
            <a:r>
              <a:rPr lang="en-US" altLang="zh-CN" sz="2400" dirty="0"/>
              <a:t> (or just </a:t>
            </a:r>
            <a:r>
              <a:rPr lang="en-US" altLang="zh-CN" sz="2400" dirty="0">
                <a:solidFill>
                  <a:srgbClr val="0070C0"/>
                </a:solidFill>
              </a:rPr>
              <a:t>log</a:t>
            </a:r>
            <a:r>
              <a:rPr lang="en-US" altLang="zh-CN" sz="2400" baseline="-25000" dirty="0">
                <a:solidFill>
                  <a:srgbClr val="0070C0"/>
                </a:solidFill>
              </a:rPr>
              <a:t>2</a:t>
            </a:r>
            <a:r>
              <a:rPr lang="en-US" altLang="zh-CN" sz="2400" dirty="0">
                <a:solidFill>
                  <a:srgbClr val="0070C0"/>
                </a:solidFill>
              </a:rPr>
              <a:t> n</a:t>
            </a:r>
            <a:r>
              <a:rPr lang="en-US" altLang="zh-CN" sz="2400" dirty="0"/>
              <a:t>).</a:t>
            </a:r>
          </a:p>
          <a:p>
            <a:pPr eaLnBrk="1" hangingPunct="1"/>
            <a:endParaRPr lang="en-US" altLang="zh-CN" sz="2400" dirty="0"/>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b="0" dirty="0"/>
              <a:t>Input Size Example: Composite</a:t>
            </a:r>
            <a:endParaRPr lang="en-US" altLang="zh-CN"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14</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80728"/>
            <a:ext cx="8135924" cy="2448272"/>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4293096"/>
            <a:ext cx="4983676" cy="903941"/>
          </a:xfrm>
          <a:prstGeom prst="rect">
            <a:avLst/>
          </a:prstGeom>
        </p:spPr>
      </p:pic>
    </p:spTree>
    <p:extLst>
      <p:ext uri="{BB962C8B-B14F-4D97-AF65-F5344CB8AC3E}">
        <p14:creationId xmlns:p14="http://schemas.microsoft.com/office/powerpoint/2010/main" val="2008787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en-US" altLang="zh-CN" sz="2400" dirty="0"/>
              <a:t>Using fixed length encoding, we write </a:t>
            </a:r>
            <a:r>
              <a:rPr lang="en-US" altLang="zh-CN" sz="2400" dirty="0" err="1"/>
              <a:t>a</a:t>
            </a:r>
            <a:r>
              <a:rPr lang="en-US" altLang="zh-CN" sz="2400" baseline="-25000" dirty="0" err="1"/>
              <a:t>i</a:t>
            </a:r>
            <a:r>
              <a:rPr lang="en-US" altLang="zh-CN" sz="2400" dirty="0"/>
              <a:t> as a binary string of length</a:t>
            </a:r>
          </a:p>
          <a:p>
            <a:pPr eaLnBrk="1" hangingPunct="1"/>
            <a:endParaRPr lang="en-US" altLang="zh-CN" sz="2400" dirty="0"/>
          </a:p>
          <a:p>
            <a:pPr eaLnBrk="1" hangingPunct="1"/>
            <a:endParaRPr lang="en-US" altLang="zh-CN" sz="2400" dirty="0"/>
          </a:p>
          <a:p>
            <a:pPr eaLnBrk="1" hangingPunct="1"/>
            <a:r>
              <a:rPr lang="en-US" altLang="zh-CN" sz="2400" dirty="0"/>
              <a:t>This coding gives an input size nm.</a:t>
            </a:r>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b="0" dirty="0"/>
              <a:t>Input Size Example: Sorting</a:t>
            </a:r>
            <a:endParaRPr lang="en-US" altLang="zh-CN"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15</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550" y="4483904"/>
            <a:ext cx="3400900" cy="457264"/>
          </a:xfrm>
          <a:prstGeom prst="rect">
            <a:avLst/>
          </a:prstGeom>
        </p:spPr>
      </p:pic>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30" y="1140956"/>
            <a:ext cx="8390139" cy="2177833"/>
          </a:xfrm>
          <a:prstGeom prst="rect">
            <a:avLst/>
          </a:prstGeom>
        </p:spPr>
      </p:pic>
    </p:spTree>
    <p:extLst>
      <p:ext uri="{BB962C8B-B14F-4D97-AF65-F5344CB8AC3E}">
        <p14:creationId xmlns:p14="http://schemas.microsoft.com/office/powerpoint/2010/main" val="2382348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980728"/>
            <a:ext cx="8507288" cy="5688632"/>
          </a:xfrm>
        </p:spPr>
        <p:txBody>
          <a:bodyPr/>
          <a:lstStyle/>
          <a:p>
            <a:pPr eaLnBrk="1" hangingPunct="1">
              <a:spcBef>
                <a:spcPts val="1000"/>
              </a:spcBef>
            </a:pPr>
            <a:r>
              <a:rPr lang="en-US" altLang="zh-CN" sz="3400" dirty="0">
                <a:solidFill>
                  <a:schemeClr val="bg1">
                    <a:lumMod val="65000"/>
                  </a:schemeClr>
                </a:solidFill>
              </a:rPr>
              <a:t>Introduction to Part V</a:t>
            </a:r>
          </a:p>
          <a:p>
            <a:pPr eaLnBrk="1" hangingPunct="1">
              <a:spcBef>
                <a:spcPts val="1000"/>
              </a:spcBef>
            </a:pPr>
            <a:r>
              <a:rPr lang="en-US" altLang="zh-CN" sz="3400" dirty="0">
                <a:solidFill>
                  <a:srgbClr val="FF0000"/>
                </a:solidFill>
              </a:rPr>
              <a:t>Problem Classes: P and NP</a:t>
            </a:r>
          </a:p>
          <a:p>
            <a:pPr lvl="1" eaLnBrk="1" hangingPunct="1">
              <a:spcBef>
                <a:spcPts val="300"/>
              </a:spcBef>
            </a:pPr>
            <a:r>
              <a:rPr lang="en-US" altLang="zh-CN" sz="2600" dirty="0">
                <a:solidFill>
                  <a:schemeClr val="bg1">
                    <a:lumMod val="65000"/>
                  </a:schemeClr>
                </a:solidFill>
              </a:rPr>
              <a:t>Input size of a problem</a:t>
            </a:r>
          </a:p>
          <a:p>
            <a:pPr lvl="1" eaLnBrk="1" hangingPunct="1">
              <a:spcBef>
                <a:spcPts val="300"/>
              </a:spcBef>
            </a:pPr>
            <a:r>
              <a:rPr lang="en-US" altLang="zh-CN" sz="2600" dirty="0">
                <a:solidFill>
                  <a:srgbClr val="FF0000"/>
                </a:solidFill>
              </a:rPr>
              <a:t>Optimization problems vs Decision problems</a:t>
            </a:r>
          </a:p>
          <a:p>
            <a:pPr lvl="1" eaLnBrk="1" hangingPunct="1">
              <a:spcBef>
                <a:spcPts val="300"/>
              </a:spcBef>
            </a:pPr>
            <a:r>
              <a:rPr lang="en-US" altLang="zh-CN" sz="2600" dirty="0"/>
              <a:t>The class P and class NP</a:t>
            </a:r>
          </a:p>
          <a:p>
            <a:pPr eaLnBrk="1" hangingPunct="1">
              <a:spcBef>
                <a:spcPts val="1000"/>
              </a:spcBef>
            </a:pPr>
            <a:r>
              <a:rPr lang="en-US" altLang="zh-CN" sz="3400" dirty="0"/>
              <a:t>Introduction to NP-Completeness (NPC)</a:t>
            </a:r>
          </a:p>
          <a:p>
            <a:pPr lvl="1" eaLnBrk="1" hangingPunct="1">
              <a:spcBef>
                <a:spcPts val="1000"/>
              </a:spcBef>
            </a:pPr>
            <a:r>
              <a:rPr lang="en-US" altLang="zh-CN" sz="2600" dirty="0"/>
              <a:t>Polynomial-time reductions</a:t>
            </a:r>
          </a:p>
          <a:p>
            <a:pPr lvl="1" eaLnBrk="1" hangingPunct="1">
              <a:spcBef>
                <a:spcPts val="1000"/>
              </a:spcBef>
            </a:pPr>
            <a:r>
              <a:rPr lang="en-US" altLang="zh-CN" sz="2600" dirty="0"/>
              <a:t>The class NPC</a:t>
            </a:r>
          </a:p>
          <a:p>
            <a:pPr lvl="1" eaLnBrk="1" hangingPunct="1">
              <a:spcBef>
                <a:spcPts val="1000"/>
              </a:spcBef>
            </a:pPr>
            <a:r>
              <a:rPr lang="en-US" altLang="zh-CN" sz="2600" dirty="0"/>
              <a:t>NP-Complete problems</a:t>
            </a:r>
          </a:p>
          <a:p>
            <a:pPr lvl="1" eaLnBrk="1" hangingPunct="1">
              <a:spcBef>
                <a:spcPts val="1000"/>
              </a:spcBef>
            </a:pPr>
            <a:r>
              <a:rPr lang="en-US" altLang="zh-CN" sz="2600" dirty="0"/>
              <a:t>Optimization vs. Decision problems about NPC</a:t>
            </a:r>
          </a:p>
          <a:p>
            <a:pPr eaLnBrk="1" hangingPunct="1">
              <a:spcBef>
                <a:spcPts val="1000"/>
              </a:spcBef>
            </a:pPr>
            <a:r>
              <a:rPr lang="en-US" altLang="zh-CN" sz="3400" dirty="0"/>
              <a:t>Summary</a:t>
            </a:r>
            <a:endParaRPr lang="en-US" altLang="zh-CN" sz="2600" dirty="0"/>
          </a:p>
        </p:txBody>
      </p:sp>
      <p:sp>
        <p:nvSpPr>
          <p:cNvPr id="19458" name="Title 1"/>
          <p:cNvSpPr>
            <a:spLocks noGrp="1"/>
          </p:cNvSpPr>
          <p:nvPr>
            <p:ph type="title"/>
          </p:nvPr>
        </p:nvSpPr>
        <p:spPr/>
        <p:txBody>
          <a:bodyPr/>
          <a:lstStyle/>
          <a:p>
            <a:pPr eaLnBrk="1" hangingPunct="1"/>
            <a:r>
              <a:rPr lang="en-US" altLang="zh-CN" b="0" dirty="0">
                <a:latin typeface="Calibri" panose="020F0502020204030204" pitchFamily="34" charset="0"/>
                <a:cs typeface="Calibri" panose="020F0502020204030204" pitchFamily="34" charset="0"/>
              </a:rPr>
              <a:t>Outline</a:t>
            </a:r>
            <a:endParaRPr lang="en-US" altLang="zh-CN" dirty="0">
              <a:latin typeface="Calibri" panose="020F0502020204030204" pitchFamily="34" charset="0"/>
              <a:cs typeface="Calibri" panose="020F0502020204030204" pitchFamily="34" charset="0"/>
            </a:endParaRP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16</a:t>
            </a:fld>
            <a:endParaRPr lang="en-US" altLang="zh-CN" sz="1200" b="0">
              <a:ea typeface="Gulim" pitchFamily="34" charset="-127"/>
            </a:endParaRPr>
          </a:p>
        </p:txBody>
      </p:sp>
    </p:spTree>
    <p:extLst>
      <p:ext uri="{BB962C8B-B14F-4D97-AF65-F5344CB8AC3E}">
        <p14:creationId xmlns:p14="http://schemas.microsoft.com/office/powerpoint/2010/main" val="2501883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en-US" altLang="zh-CN" sz="2400" dirty="0"/>
              <a:t>If L is the problem and x is the input, we will often write </a:t>
            </a:r>
            <a:r>
              <a:rPr lang="en-US" altLang="zh-CN" sz="2400" dirty="0">
                <a:solidFill>
                  <a:srgbClr val="00B050"/>
                </a:solidFill>
              </a:rPr>
              <a:t>x </a:t>
            </a:r>
            <a:r>
              <a:rPr lang="zh-CN" altLang="en-US" sz="2400" dirty="0">
                <a:solidFill>
                  <a:srgbClr val="00B050"/>
                </a:solidFill>
              </a:rPr>
              <a:t>∈</a:t>
            </a:r>
            <a:r>
              <a:rPr lang="en-US" altLang="zh-CN" sz="2400" dirty="0">
                <a:solidFill>
                  <a:srgbClr val="00B050"/>
                </a:solidFill>
              </a:rPr>
              <a:t> L </a:t>
            </a:r>
            <a:r>
              <a:rPr lang="en-US" altLang="zh-CN" sz="2400" dirty="0"/>
              <a:t>to denote a </a:t>
            </a:r>
            <a:r>
              <a:rPr lang="en-US" altLang="zh-CN" sz="2400" dirty="0">
                <a:solidFill>
                  <a:srgbClr val="00B050"/>
                </a:solidFill>
              </a:rPr>
              <a:t>yes</a:t>
            </a:r>
            <a:r>
              <a:rPr lang="en-US" altLang="zh-CN" sz="2400" dirty="0"/>
              <a:t> answer and </a:t>
            </a:r>
            <a:r>
              <a:rPr lang="en-US" altLang="zh-CN" sz="2400" dirty="0">
                <a:solidFill>
                  <a:srgbClr val="0070C0"/>
                </a:solidFill>
              </a:rPr>
              <a:t>x </a:t>
            </a:r>
            <a:r>
              <a:rPr lang="zh-CN" altLang="en-US" sz="2400" dirty="0">
                <a:solidFill>
                  <a:srgbClr val="0070C0"/>
                </a:solidFill>
              </a:rPr>
              <a:t>∉</a:t>
            </a:r>
            <a:r>
              <a:rPr lang="en-US" altLang="zh-CN" sz="2400" dirty="0">
                <a:solidFill>
                  <a:srgbClr val="0070C0"/>
                </a:solidFill>
              </a:rPr>
              <a:t> L </a:t>
            </a:r>
            <a:r>
              <a:rPr lang="en-US" altLang="zh-CN" sz="2400" dirty="0"/>
              <a:t>to denote a </a:t>
            </a:r>
            <a:r>
              <a:rPr lang="en-US" altLang="zh-CN" sz="2400" dirty="0">
                <a:solidFill>
                  <a:srgbClr val="0070C0"/>
                </a:solidFill>
              </a:rPr>
              <a:t>no</a:t>
            </a:r>
            <a:r>
              <a:rPr lang="en-US" altLang="zh-CN" sz="2400" dirty="0"/>
              <a:t> answer.</a:t>
            </a:r>
          </a:p>
          <a:p>
            <a:pPr eaLnBrk="1" hangingPunct="1"/>
            <a:r>
              <a:rPr lang="en-US" altLang="zh-CN" sz="2400" dirty="0"/>
              <a:t>This notation comes from thinking of L as a </a:t>
            </a:r>
            <a:r>
              <a:rPr lang="en-US" altLang="zh-CN" sz="2400" dirty="0">
                <a:solidFill>
                  <a:srgbClr val="FF0000"/>
                </a:solidFill>
              </a:rPr>
              <a:t>language</a:t>
            </a:r>
            <a:r>
              <a:rPr lang="en-US" altLang="zh-CN" sz="2400" dirty="0"/>
              <a:t> and asking whether x is in the language L (yes) or not (no).</a:t>
            </a:r>
          </a:p>
          <a:p>
            <a:pPr eaLnBrk="1" hangingPunct="1"/>
            <a:r>
              <a:rPr lang="en-US" altLang="zh-CN" sz="2400" dirty="0"/>
              <a:t>See CLRS, pp. 975-977 for more details.</a:t>
            </a:r>
            <a:endParaRPr lang="en-US" altLang="zh-CN" sz="2000" dirty="0"/>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sz="3200" b="0" dirty="0"/>
              <a:t>Decision Problems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17</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83" y="854119"/>
            <a:ext cx="8460432" cy="1303598"/>
          </a:xfrm>
          <a:prstGeom prst="rect">
            <a:avLst/>
          </a:prstGeom>
        </p:spPr>
      </p:pic>
    </p:spTree>
    <p:extLst>
      <p:ext uri="{BB962C8B-B14F-4D97-AF65-F5344CB8AC3E}">
        <p14:creationId xmlns:p14="http://schemas.microsoft.com/office/powerpoint/2010/main" val="4158911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en-US" altLang="zh-CN" sz="2400" dirty="0"/>
              <a:t>An optimization problem usually has a corresponding decision problem.</a:t>
            </a:r>
          </a:p>
          <a:p>
            <a:pPr eaLnBrk="1" hangingPunct="1"/>
            <a:r>
              <a:rPr lang="en-US" altLang="zh-CN" sz="2400" dirty="0"/>
              <a:t>Examples that we will see:</a:t>
            </a:r>
          </a:p>
          <a:p>
            <a:pPr lvl="1" eaLnBrk="1" hangingPunct="1"/>
            <a:r>
              <a:rPr lang="en-US" altLang="zh-CN" sz="2000" dirty="0"/>
              <a:t>MST vs. Decision Spanning Tree (DST),</a:t>
            </a:r>
          </a:p>
          <a:p>
            <a:pPr lvl="1" eaLnBrk="1" hangingPunct="1"/>
            <a:r>
              <a:rPr lang="en-US" altLang="zh-CN" sz="2000" dirty="0"/>
              <a:t>Knapsack vs. Decision Knapsack (</a:t>
            </a:r>
            <a:r>
              <a:rPr lang="en-US" altLang="zh-CN" sz="2000" dirty="0" err="1"/>
              <a:t>DKnapsack</a:t>
            </a:r>
            <a:r>
              <a:rPr lang="en-US" altLang="zh-CN" sz="2000" dirty="0"/>
              <a:t>),</a:t>
            </a:r>
          </a:p>
          <a:p>
            <a:pPr lvl="1" eaLnBrk="1" hangingPunct="1"/>
            <a:r>
              <a:rPr lang="en-US" altLang="zh-CN" sz="2000" dirty="0" err="1"/>
              <a:t>SubSet</a:t>
            </a:r>
            <a:r>
              <a:rPr lang="en-US" altLang="zh-CN" sz="2000" dirty="0"/>
              <a:t> Sum vs. Decision Subset Sum (</a:t>
            </a:r>
            <a:r>
              <a:rPr lang="en-US" altLang="zh-CN" sz="2000" dirty="0" err="1"/>
              <a:t>DSubset</a:t>
            </a:r>
            <a:r>
              <a:rPr lang="en-US" altLang="zh-CN" sz="2000" dirty="0"/>
              <a:t> Sum)</a:t>
            </a:r>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sz="3200" b="0" dirty="0"/>
              <a:t>Optimization Problems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18</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42963"/>
            <a:ext cx="8229600" cy="1311355"/>
          </a:xfrm>
          <a:prstGeom prst="rect">
            <a:avLst/>
          </a:prstGeom>
        </p:spPr>
      </p:pic>
    </p:spTree>
    <p:extLst>
      <p:ext uri="{BB962C8B-B14F-4D97-AF65-F5344CB8AC3E}">
        <p14:creationId xmlns:p14="http://schemas.microsoft.com/office/powerpoint/2010/main" val="4014712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en-US" altLang="zh-CN" sz="2400" dirty="0"/>
              <a:t>The inputs are of the form (G, k). </a:t>
            </a:r>
          </a:p>
          <a:p>
            <a:pPr eaLnBrk="1" hangingPunct="1"/>
            <a:r>
              <a:rPr lang="en-US" altLang="zh-CN" sz="2400" dirty="0"/>
              <a:t>So we will write (G, k)</a:t>
            </a:r>
            <a:r>
              <a:rPr lang="zh-CN" altLang="en-US" sz="2400" dirty="0"/>
              <a:t>∈</a:t>
            </a:r>
            <a:r>
              <a:rPr lang="en-US" altLang="zh-CN" sz="2400" dirty="0"/>
              <a:t>DST or (G, k)</a:t>
            </a:r>
            <a:r>
              <a:rPr lang="zh-CN" altLang="en-US" sz="2400" dirty="0"/>
              <a:t>∉</a:t>
            </a:r>
            <a:r>
              <a:rPr lang="en-US" altLang="zh-CN" sz="2400" dirty="0"/>
              <a:t>DST to denote, respectively, yes and no answers.</a:t>
            </a:r>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sz="3200" b="0" dirty="0"/>
              <a:t>Decision Problems: MST</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19</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376" y="873794"/>
            <a:ext cx="8147248" cy="2771230"/>
          </a:xfrm>
          <a:prstGeom prst="rect">
            <a:avLst/>
          </a:prstGeom>
        </p:spPr>
      </p:pic>
    </p:spTree>
    <p:extLst>
      <p:ext uri="{BB962C8B-B14F-4D97-AF65-F5344CB8AC3E}">
        <p14:creationId xmlns:p14="http://schemas.microsoft.com/office/powerpoint/2010/main" val="3091060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980728"/>
            <a:ext cx="8507288" cy="5688632"/>
          </a:xfrm>
        </p:spPr>
        <p:txBody>
          <a:bodyPr/>
          <a:lstStyle/>
          <a:p>
            <a:pPr eaLnBrk="1" hangingPunct="1">
              <a:spcBef>
                <a:spcPts val="1000"/>
              </a:spcBef>
            </a:pPr>
            <a:r>
              <a:rPr lang="en-US" altLang="zh-CN" sz="3400" dirty="0">
                <a:solidFill>
                  <a:srgbClr val="FF0000"/>
                </a:solidFill>
              </a:rPr>
              <a:t>Introduction to Part V</a:t>
            </a:r>
          </a:p>
          <a:p>
            <a:pPr eaLnBrk="1" hangingPunct="1">
              <a:spcBef>
                <a:spcPts val="1000"/>
              </a:spcBef>
            </a:pPr>
            <a:r>
              <a:rPr lang="en-US" altLang="zh-CN" sz="3400" dirty="0"/>
              <a:t>Problem Classes: P and NP</a:t>
            </a:r>
          </a:p>
          <a:p>
            <a:pPr lvl="1" eaLnBrk="1" hangingPunct="1">
              <a:spcBef>
                <a:spcPts val="300"/>
              </a:spcBef>
            </a:pPr>
            <a:r>
              <a:rPr lang="en-US" altLang="zh-CN" sz="2600" dirty="0"/>
              <a:t>Input size of a problem</a:t>
            </a:r>
          </a:p>
          <a:p>
            <a:pPr lvl="1" eaLnBrk="1" hangingPunct="1">
              <a:spcBef>
                <a:spcPts val="300"/>
              </a:spcBef>
            </a:pPr>
            <a:r>
              <a:rPr lang="en-US" altLang="zh-CN" sz="2600" dirty="0"/>
              <a:t>Optimization problems vs Decision problems</a:t>
            </a:r>
          </a:p>
          <a:p>
            <a:pPr lvl="1" eaLnBrk="1" hangingPunct="1">
              <a:spcBef>
                <a:spcPts val="300"/>
              </a:spcBef>
            </a:pPr>
            <a:r>
              <a:rPr lang="en-US" altLang="zh-CN" sz="2600" dirty="0"/>
              <a:t>The class P and class NP</a:t>
            </a:r>
          </a:p>
          <a:p>
            <a:pPr eaLnBrk="1" hangingPunct="1">
              <a:spcBef>
                <a:spcPts val="1000"/>
              </a:spcBef>
            </a:pPr>
            <a:r>
              <a:rPr lang="en-US" altLang="zh-CN" sz="3400" dirty="0"/>
              <a:t>Introduction to NP-Completeness (NPC)</a:t>
            </a:r>
          </a:p>
          <a:p>
            <a:pPr lvl="1" eaLnBrk="1" hangingPunct="1">
              <a:spcBef>
                <a:spcPts val="1000"/>
              </a:spcBef>
            </a:pPr>
            <a:r>
              <a:rPr lang="en-US" altLang="zh-CN" sz="2600" dirty="0"/>
              <a:t>Polynomial-time reductions</a:t>
            </a:r>
          </a:p>
          <a:p>
            <a:pPr lvl="1" eaLnBrk="1" hangingPunct="1">
              <a:spcBef>
                <a:spcPts val="1000"/>
              </a:spcBef>
            </a:pPr>
            <a:r>
              <a:rPr lang="en-US" altLang="zh-CN" sz="2600" dirty="0"/>
              <a:t>The class NPC</a:t>
            </a:r>
          </a:p>
          <a:p>
            <a:pPr lvl="1" eaLnBrk="1" hangingPunct="1">
              <a:spcBef>
                <a:spcPts val="1000"/>
              </a:spcBef>
            </a:pPr>
            <a:r>
              <a:rPr lang="en-US" altLang="zh-CN" sz="2600" dirty="0"/>
              <a:t>NP-Complete problems</a:t>
            </a:r>
          </a:p>
          <a:p>
            <a:pPr lvl="1" eaLnBrk="1" hangingPunct="1">
              <a:spcBef>
                <a:spcPts val="1000"/>
              </a:spcBef>
            </a:pPr>
            <a:r>
              <a:rPr lang="en-US" altLang="zh-CN" sz="2600" dirty="0"/>
              <a:t>Optimization vs. Decision problems about NPC</a:t>
            </a:r>
          </a:p>
          <a:p>
            <a:pPr eaLnBrk="1" hangingPunct="1">
              <a:spcBef>
                <a:spcPts val="1000"/>
              </a:spcBef>
            </a:pPr>
            <a:r>
              <a:rPr lang="en-US" altLang="zh-CN" sz="3400" dirty="0"/>
              <a:t>Summary</a:t>
            </a:r>
            <a:endParaRPr lang="en-US" altLang="zh-CN" sz="2600" dirty="0"/>
          </a:p>
        </p:txBody>
      </p:sp>
      <p:sp>
        <p:nvSpPr>
          <p:cNvPr id="19458" name="Title 1"/>
          <p:cNvSpPr>
            <a:spLocks noGrp="1"/>
          </p:cNvSpPr>
          <p:nvPr>
            <p:ph type="title"/>
          </p:nvPr>
        </p:nvSpPr>
        <p:spPr/>
        <p:txBody>
          <a:bodyPr/>
          <a:lstStyle/>
          <a:p>
            <a:pPr eaLnBrk="1" hangingPunct="1"/>
            <a:r>
              <a:rPr lang="en-US" altLang="zh-CN" b="0" dirty="0">
                <a:latin typeface="Calibri" panose="020F0502020204030204" pitchFamily="34" charset="0"/>
                <a:cs typeface="Calibri" panose="020F0502020204030204" pitchFamily="34" charset="0"/>
              </a:rPr>
              <a:t>Outline</a:t>
            </a:r>
            <a:endParaRPr lang="en-US" altLang="zh-CN" dirty="0">
              <a:latin typeface="Calibri" panose="020F0502020204030204" pitchFamily="34" charset="0"/>
              <a:cs typeface="Calibri" panose="020F0502020204030204" pitchFamily="34" charset="0"/>
            </a:endParaRP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a:t>
            </a:fld>
            <a:endParaRPr lang="en-US" altLang="zh-CN" sz="1200" b="0">
              <a:ea typeface="Gulim" pitchFamily="34" charset="-127"/>
            </a:endParaRPr>
          </a:p>
        </p:txBody>
      </p:sp>
    </p:spTree>
    <p:extLst>
      <p:ext uri="{BB962C8B-B14F-4D97-AF65-F5344CB8AC3E}">
        <p14:creationId xmlns:p14="http://schemas.microsoft.com/office/powerpoint/2010/main" val="3651416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r>
              <a:rPr lang="en-US" altLang="zh-CN" sz="2400" dirty="0"/>
              <a:t>We have a knapsack of capacity W (a positive integer) and n objects with weights w</a:t>
            </a:r>
            <a:r>
              <a:rPr lang="en-US" altLang="zh-CN" sz="2400" baseline="-25000" dirty="0"/>
              <a:t>1</a:t>
            </a:r>
            <a:r>
              <a:rPr lang="en-US" altLang="zh-CN" sz="2400" dirty="0"/>
              <a:t>, ...,</a:t>
            </a:r>
            <a:r>
              <a:rPr lang="en-US" altLang="zh-CN" sz="2400" dirty="0" err="1"/>
              <a:t>w</a:t>
            </a:r>
            <a:r>
              <a:rPr lang="en-US" altLang="zh-CN" sz="2400" baseline="-25000" dirty="0" err="1"/>
              <a:t>n</a:t>
            </a:r>
            <a:r>
              <a:rPr lang="en-US" altLang="zh-CN" sz="2400" dirty="0"/>
              <a:t> and values v</a:t>
            </a:r>
            <a:r>
              <a:rPr lang="en-US" altLang="zh-CN" sz="2400" baseline="-25000" dirty="0"/>
              <a:t>1</a:t>
            </a:r>
            <a:r>
              <a:rPr lang="en-US" altLang="zh-CN" sz="2400" dirty="0"/>
              <a:t>, ..., </a:t>
            </a:r>
            <a:r>
              <a:rPr lang="en-US" altLang="zh-CN" sz="2400" dirty="0" err="1"/>
              <a:t>v</a:t>
            </a:r>
            <a:r>
              <a:rPr lang="en-US" altLang="zh-CN" sz="2400" baseline="-25000" dirty="0" err="1"/>
              <a:t>n</a:t>
            </a:r>
            <a:r>
              <a:rPr lang="en-US" altLang="zh-CN" sz="2400" dirty="0"/>
              <a:t>, where v</a:t>
            </a:r>
            <a:r>
              <a:rPr lang="en-US" altLang="zh-CN" sz="2400" baseline="-25000" dirty="0"/>
              <a:t>i</a:t>
            </a:r>
            <a:r>
              <a:rPr lang="en-US" altLang="zh-CN" sz="2400" dirty="0"/>
              <a:t> and </a:t>
            </a:r>
            <a:r>
              <a:rPr lang="en-US" altLang="zh-CN" sz="2400" dirty="0" err="1"/>
              <a:t>w</a:t>
            </a:r>
            <a:r>
              <a:rPr lang="en-US" altLang="zh-CN" sz="2400" baseline="-25000" dirty="0" err="1"/>
              <a:t>i</a:t>
            </a:r>
            <a:r>
              <a:rPr lang="en-US" altLang="zh-CN" sz="2400" dirty="0"/>
              <a:t> are positive integers.</a:t>
            </a: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sz="3200" b="0" dirty="0"/>
              <a:t>Decision Problems: Knapsack</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20</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68" y="2132856"/>
            <a:ext cx="8262664" cy="2878006"/>
          </a:xfrm>
          <a:prstGeom prst="rect">
            <a:avLst/>
          </a:prstGeom>
        </p:spPr>
      </p:pic>
    </p:spTree>
    <p:extLst>
      <p:ext uri="{BB962C8B-B14F-4D97-AF65-F5344CB8AC3E}">
        <p14:creationId xmlns:p14="http://schemas.microsoft.com/office/powerpoint/2010/main" val="2725636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r>
              <a:rPr lang="en-US" altLang="zh-CN" sz="2400" dirty="0"/>
              <a:t>The input is a positive integer C and n objects whose values are positive integers s</a:t>
            </a:r>
            <a:r>
              <a:rPr lang="en-US" altLang="zh-CN" sz="2400" baseline="-25000" dirty="0"/>
              <a:t>1</a:t>
            </a:r>
            <a:r>
              <a:rPr lang="en-US" altLang="zh-CN" sz="2400" dirty="0"/>
              <a:t>, ..., </a:t>
            </a:r>
            <a:r>
              <a:rPr lang="en-US" altLang="zh-CN" sz="2400" dirty="0" err="1"/>
              <a:t>s</a:t>
            </a:r>
            <a:r>
              <a:rPr lang="en-US" altLang="zh-CN" sz="2400" baseline="-25000" dirty="0" err="1"/>
              <a:t>n</a:t>
            </a:r>
            <a:r>
              <a:rPr lang="en-US" altLang="zh-CN" sz="2400" dirty="0"/>
              <a:t>.</a:t>
            </a:r>
          </a:p>
          <a:p>
            <a:pPr lvl="1" eaLnBrk="1" hangingPunct="1"/>
            <a:r>
              <a:rPr lang="en-US" altLang="zh-CN" sz="2000" dirty="0"/>
              <a:t>For a more formal definition see CLRS, Section 34.5.5</a:t>
            </a: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sz="3200" b="0" dirty="0"/>
              <a:t>Decision Problems: Subset Sum</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21</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27" y="2492896"/>
            <a:ext cx="8108346" cy="2448272"/>
          </a:xfrm>
          <a:prstGeom prst="rect">
            <a:avLst/>
          </a:prstGeom>
        </p:spPr>
      </p:pic>
    </p:spTree>
    <p:extLst>
      <p:ext uri="{BB962C8B-B14F-4D97-AF65-F5344CB8AC3E}">
        <p14:creationId xmlns:p14="http://schemas.microsoft.com/office/powerpoint/2010/main" val="230951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r>
              <a:rPr lang="en-US" altLang="zh-CN" sz="2400" dirty="0"/>
              <a:t>For almost all optimization problems there exists a corresponding </a:t>
            </a:r>
            <a:r>
              <a:rPr lang="en-US" altLang="zh-CN" sz="2400" dirty="0">
                <a:solidFill>
                  <a:srgbClr val="0070C0"/>
                </a:solidFill>
              </a:rPr>
              <a:t>simpler</a:t>
            </a:r>
            <a:r>
              <a:rPr lang="en-US" altLang="zh-CN" sz="2400" dirty="0"/>
              <a:t> decision problem.</a:t>
            </a:r>
          </a:p>
          <a:p>
            <a:pPr eaLnBrk="1" hangingPunct="1"/>
            <a:r>
              <a:rPr lang="en-US" altLang="zh-CN" sz="2400" dirty="0"/>
              <a:t>Given a subroutine for solving the optimization problem, solving the corresponding decision problem is usually trivial.</a:t>
            </a:r>
          </a:p>
          <a:p>
            <a:pPr eaLnBrk="1" hangingPunct="1"/>
            <a:endParaRPr lang="en-US" altLang="zh-CN" sz="2400" dirty="0"/>
          </a:p>
          <a:p>
            <a:pPr eaLnBrk="1" hangingPunct="1"/>
            <a:endParaRPr lang="en-US" altLang="zh-CN" sz="2400" dirty="0"/>
          </a:p>
          <a:p>
            <a:pPr eaLnBrk="1" hangingPunct="1"/>
            <a:endParaRPr lang="en-US" altLang="zh-CN" sz="2400" dirty="0"/>
          </a:p>
          <a:p>
            <a:pPr marL="0" indent="0" eaLnBrk="1" hangingPunct="1">
              <a:buNone/>
            </a:pPr>
            <a:endParaRPr lang="en-US" altLang="zh-CN" sz="2400" dirty="0"/>
          </a:p>
          <a:p>
            <a:pPr eaLnBrk="1" hangingPunct="1"/>
            <a:r>
              <a:rPr lang="en-US" altLang="zh-CN" sz="2400" dirty="0"/>
              <a:t>Thus if we prove that a given decision problem is hard to solve efficiently, then it is obvious that the optimization problem must be (at least as) hard.</a:t>
            </a:r>
          </a:p>
          <a:p>
            <a:pPr marL="349250" lvl="1" indent="0" eaLnBrk="1" hangingPunct="1">
              <a:buNone/>
            </a:pPr>
            <a:r>
              <a:rPr lang="en-US" altLang="zh-CN" sz="2000" dirty="0">
                <a:solidFill>
                  <a:srgbClr val="0070C0"/>
                </a:solidFill>
              </a:rPr>
              <a:t>Note</a:t>
            </a:r>
            <a:r>
              <a:rPr lang="en-US" altLang="zh-CN" sz="2000" dirty="0"/>
              <a:t>: It will be more convenient to compare the ‘hardness’ of decision problems than of optimization problems (since all decision problems share the same form of output, either yes or no.)</a:t>
            </a:r>
          </a:p>
          <a:p>
            <a:pPr eaLnBrk="1" hangingPunct="1"/>
            <a:endParaRPr lang="en-US" altLang="zh-CN" sz="2400" dirty="0"/>
          </a:p>
          <a:p>
            <a:pPr eaLnBrk="1" hangingPunct="1"/>
            <a:endParaRPr lang="en-US" altLang="zh-CN" sz="2400" dirty="0"/>
          </a:p>
          <a:p>
            <a:pPr eaLnBrk="1" hangingPunct="1"/>
            <a:endParaRPr lang="en-US" altLang="zh-CN" sz="2400" dirty="0"/>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b="0" dirty="0"/>
              <a:t>Optimization and Decision Problems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22</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427190"/>
            <a:ext cx="7643191" cy="1865906"/>
          </a:xfrm>
          <a:prstGeom prst="rect">
            <a:avLst/>
          </a:prstGeom>
        </p:spPr>
      </p:pic>
    </p:spTree>
    <p:extLst>
      <p:ext uri="{BB962C8B-B14F-4D97-AF65-F5344CB8AC3E}">
        <p14:creationId xmlns:p14="http://schemas.microsoft.com/office/powerpoint/2010/main" val="429086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958" y="908050"/>
            <a:ext cx="8120083" cy="5761038"/>
          </a:xfrm>
        </p:spPr>
      </p:pic>
      <p:sp>
        <p:nvSpPr>
          <p:cNvPr id="19458" name="Title 1"/>
          <p:cNvSpPr>
            <a:spLocks noGrp="1"/>
          </p:cNvSpPr>
          <p:nvPr>
            <p:ph type="title"/>
          </p:nvPr>
        </p:nvSpPr>
        <p:spPr/>
        <p:txBody>
          <a:bodyPr/>
          <a:lstStyle/>
          <a:p>
            <a:pPr eaLnBrk="1" hangingPunct="1"/>
            <a:r>
              <a:rPr lang="en-US" altLang="zh-CN" sz="2800" b="0" dirty="0"/>
              <a:t>Decision Problems: Yes-Inputs ant No-Inputs</a:t>
            </a:r>
            <a:endParaRPr lang="en-US" altLang="zh-CN" sz="28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23</a:t>
            </a:fld>
            <a:endParaRPr lang="en-US" altLang="zh-CN" sz="1200" b="0">
              <a:ea typeface="Gulim" pitchFamily="34" charset="-127"/>
            </a:endParaRPr>
          </a:p>
        </p:txBody>
      </p:sp>
    </p:spTree>
    <p:extLst>
      <p:ext uri="{BB962C8B-B14F-4D97-AF65-F5344CB8AC3E}">
        <p14:creationId xmlns:p14="http://schemas.microsoft.com/office/powerpoint/2010/main" val="2606780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980728"/>
            <a:ext cx="8507288" cy="5688632"/>
          </a:xfrm>
        </p:spPr>
        <p:txBody>
          <a:bodyPr/>
          <a:lstStyle/>
          <a:p>
            <a:pPr eaLnBrk="1" hangingPunct="1">
              <a:spcBef>
                <a:spcPts val="1000"/>
              </a:spcBef>
            </a:pPr>
            <a:r>
              <a:rPr lang="en-US" altLang="zh-CN" sz="3400" dirty="0">
                <a:solidFill>
                  <a:schemeClr val="bg1">
                    <a:lumMod val="65000"/>
                  </a:schemeClr>
                </a:solidFill>
              </a:rPr>
              <a:t>Introduction to Part V</a:t>
            </a:r>
          </a:p>
          <a:p>
            <a:pPr eaLnBrk="1" hangingPunct="1">
              <a:spcBef>
                <a:spcPts val="1000"/>
              </a:spcBef>
            </a:pPr>
            <a:r>
              <a:rPr lang="en-US" altLang="zh-CN" sz="3400" dirty="0">
                <a:solidFill>
                  <a:srgbClr val="FF0000"/>
                </a:solidFill>
              </a:rPr>
              <a:t>Problem Classes: P and NP</a:t>
            </a:r>
          </a:p>
          <a:p>
            <a:pPr lvl="1" eaLnBrk="1" hangingPunct="1">
              <a:spcBef>
                <a:spcPts val="300"/>
              </a:spcBef>
            </a:pPr>
            <a:r>
              <a:rPr lang="en-US" altLang="zh-CN" sz="2600" dirty="0">
                <a:solidFill>
                  <a:schemeClr val="bg1">
                    <a:lumMod val="65000"/>
                  </a:schemeClr>
                </a:solidFill>
              </a:rPr>
              <a:t>Input size of a problem</a:t>
            </a:r>
          </a:p>
          <a:p>
            <a:pPr lvl="1" eaLnBrk="1" hangingPunct="1">
              <a:spcBef>
                <a:spcPts val="300"/>
              </a:spcBef>
            </a:pPr>
            <a:r>
              <a:rPr lang="en-US" altLang="zh-CN" sz="2600" dirty="0">
                <a:solidFill>
                  <a:schemeClr val="bg1">
                    <a:lumMod val="65000"/>
                  </a:schemeClr>
                </a:solidFill>
              </a:rPr>
              <a:t>Optimization problems vs Decision problems</a:t>
            </a:r>
          </a:p>
          <a:p>
            <a:pPr lvl="1" eaLnBrk="1" hangingPunct="1">
              <a:spcBef>
                <a:spcPts val="300"/>
              </a:spcBef>
            </a:pPr>
            <a:r>
              <a:rPr lang="en-US" altLang="zh-CN" sz="2600" dirty="0">
                <a:solidFill>
                  <a:srgbClr val="FF0000"/>
                </a:solidFill>
              </a:rPr>
              <a:t>The class P and class NP</a:t>
            </a:r>
          </a:p>
          <a:p>
            <a:pPr eaLnBrk="1" hangingPunct="1">
              <a:spcBef>
                <a:spcPts val="1000"/>
              </a:spcBef>
            </a:pPr>
            <a:r>
              <a:rPr lang="en-US" altLang="zh-CN" sz="3400" dirty="0"/>
              <a:t>Introduction to NP-Completeness (NPC)</a:t>
            </a:r>
          </a:p>
          <a:p>
            <a:pPr lvl="1" eaLnBrk="1" hangingPunct="1">
              <a:spcBef>
                <a:spcPts val="1000"/>
              </a:spcBef>
            </a:pPr>
            <a:r>
              <a:rPr lang="en-US" altLang="zh-CN" sz="2600" dirty="0"/>
              <a:t>Polynomial-time reductions</a:t>
            </a:r>
          </a:p>
          <a:p>
            <a:pPr lvl="1" eaLnBrk="1" hangingPunct="1">
              <a:spcBef>
                <a:spcPts val="1000"/>
              </a:spcBef>
            </a:pPr>
            <a:r>
              <a:rPr lang="en-US" altLang="zh-CN" sz="2600" dirty="0"/>
              <a:t>The class NPC</a:t>
            </a:r>
          </a:p>
          <a:p>
            <a:pPr lvl="1" eaLnBrk="1" hangingPunct="1">
              <a:spcBef>
                <a:spcPts val="1000"/>
              </a:spcBef>
            </a:pPr>
            <a:r>
              <a:rPr lang="en-US" altLang="zh-CN" sz="2600" dirty="0"/>
              <a:t>NP-Complete problems</a:t>
            </a:r>
          </a:p>
          <a:p>
            <a:pPr lvl="1" eaLnBrk="1" hangingPunct="1">
              <a:spcBef>
                <a:spcPts val="1000"/>
              </a:spcBef>
            </a:pPr>
            <a:r>
              <a:rPr lang="en-US" altLang="zh-CN" sz="2600" dirty="0"/>
              <a:t>Optimization vs. Decision problems about NPC</a:t>
            </a:r>
          </a:p>
          <a:p>
            <a:pPr eaLnBrk="1" hangingPunct="1">
              <a:spcBef>
                <a:spcPts val="1000"/>
              </a:spcBef>
            </a:pPr>
            <a:r>
              <a:rPr lang="en-US" altLang="zh-CN" sz="3400" dirty="0"/>
              <a:t>Summary</a:t>
            </a:r>
            <a:endParaRPr lang="en-US" altLang="zh-CN" sz="2600" dirty="0"/>
          </a:p>
        </p:txBody>
      </p:sp>
      <p:sp>
        <p:nvSpPr>
          <p:cNvPr id="19458" name="Title 1"/>
          <p:cNvSpPr>
            <a:spLocks noGrp="1"/>
          </p:cNvSpPr>
          <p:nvPr>
            <p:ph type="title"/>
          </p:nvPr>
        </p:nvSpPr>
        <p:spPr/>
        <p:txBody>
          <a:bodyPr/>
          <a:lstStyle/>
          <a:p>
            <a:pPr eaLnBrk="1" hangingPunct="1"/>
            <a:r>
              <a:rPr lang="en-US" altLang="zh-CN" b="0" dirty="0">
                <a:latin typeface="Calibri" panose="020F0502020204030204" pitchFamily="34" charset="0"/>
                <a:cs typeface="Calibri" panose="020F0502020204030204" pitchFamily="34" charset="0"/>
              </a:rPr>
              <a:t>Outline</a:t>
            </a:r>
            <a:endParaRPr lang="en-US" altLang="zh-CN" dirty="0">
              <a:latin typeface="Calibri" panose="020F0502020204030204" pitchFamily="34" charset="0"/>
              <a:cs typeface="Calibri" panose="020F0502020204030204" pitchFamily="34" charset="0"/>
            </a:endParaRP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24</a:t>
            </a:fld>
            <a:endParaRPr lang="en-US" altLang="zh-CN" sz="1200" b="0">
              <a:ea typeface="Gulim" pitchFamily="34" charset="-127"/>
            </a:endParaRPr>
          </a:p>
        </p:txBody>
      </p:sp>
    </p:spTree>
    <p:extLst>
      <p:ext uri="{BB962C8B-B14F-4D97-AF65-F5344CB8AC3E}">
        <p14:creationId xmlns:p14="http://schemas.microsoft.com/office/powerpoint/2010/main" val="4093360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r>
              <a:rPr lang="en-US" altLang="zh-CN" sz="2400" dirty="0"/>
              <a:t>The Theory of Complexity deals with</a:t>
            </a:r>
          </a:p>
          <a:p>
            <a:pPr lvl="1" eaLnBrk="1" hangingPunct="1"/>
            <a:r>
              <a:rPr lang="en-US" altLang="zh-CN" sz="2000" dirty="0"/>
              <a:t>the classification of certain “</a:t>
            </a:r>
            <a:r>
              <a:rPr lang="en-US" altLang="zh-CN" sz="2000" dirty="0">
                <a:solidFill>
                  <a:srgbClr val="0070C0"/>
                </a:solidFill>
              </a:rPr>
              <a:t>decision problems</a:t>
            </a:r>
            <a:r>
              <a:rPr lang="en-US" altLang="zh-CN" sz="2000" dirty="0"/>
              <a:t>” into several classes:</a:t>
            </a:r>
          </a:p>
          <a:p>
            <a:pPr lvl="2" eaLnBrk="1" hangingPunct="1"/>
            <a:r>
              <a:rPr lang="en-US" altLang="zh-CN" sz="1700" dirty="0"/>
              <a:t>the class of “easy” problems,</a:t>
            </a:r>
          </a:p>
          <a:p>
            <a:pPr lvl="2" eaLnBrk="1" hangingPunct="1"/>
            <a:r>
              <a:rPr lang="en-US" altLang="zh-CN" sz="1700" dirty="0"/>
              <a:t>the class of “hard” problems,</a:t>
            </a:r>
          </a:p>
          <a:p>
            <a:pPr lvl="2" eaLnBrk="1" hangingPunct="1"/>
            <a:r>
              <a:rPr lang="en-US" altLang="zh-CN" sz="1700" dirty="0"/>
              <a:t>the class of “hardest” problems;</a:t>
            </a:r>
          </a:p>
          <a:p>
            <a:pPr lvl="1" eaLnBrk="1" hangingPunct="1"/>
            <a:r>
              <a:rPr lang="en-US" altLang="zh-CN" sz="2000" dirty="0"/>
              <a:t>relations among the three classes;</a:t>
            </a:r>
          </a:p>
          <a:p>
            <a:pPr lvl="1" eaLnBrk="1" hangingPunct="1"/>
            <a:r>
              <a:rPr lang="en-US" altLang="zh-CN" sz="2000" dirty="0"/>
              <a:t>properties of problems in the three classes.</a:t>
            </a:r>
          </a:p>
          <a:p>
            <a:pPr eaLnBrk="1" hangingPunct="1"/>
            <a:endParaRPr lang="en-US" altLang="zh-CN" sz="2400" dirty="0"/>
          </a:p>
          <a:p>
            <a:pPr eaLnBrk="1" hangingPunct="1"/>
            <a:endParaRPr lang="en-US" altLang="zh-CN" sz="2400" dirty="0"/>
          </a:p>
          <a:p>
            <a:pPr eaLnBrk="1" hangingPunct="1"/>
            <a:endParaRPr lang="en-US" altLang="zh-CN" sz="2400" dirty="0"/>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b="0" dirty="0"/>
              <a:t>Complexity Classes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25</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88" y="3933056"/>
            <a:ext cx="8388424" cy="1478784"/>
          </a:xfrm>
          <a:prstGeom prst="rect">
            <a:avLst/>
          </a:prstGeom>
        </p:spPr>
      </p:pic>
    </p:spTree>
    <p:extLst>
      <p:ext uri="{BB962C8B-B14F-4D97-AF65-F5344CB8AC3E}">
        <p14:creationId xmlns:p14="http://schemas.microsoft.com/office/powerpoint/2010/main" val="2932723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endParaRPr lang="en-US" altLang="zh-CN" sz="2400" dirty="0"/>
          </a:p>
          <a:p>
            <a:pPr eaLnBrk="1" hangingPunct="1"/>
            <a:endParaRPr lang="en-US" altLang="zh-CN" sz="2400" dirty="0"/>
          </a:p>
          <a:p>
            <a:pPr eaLnBrk="1" hangingPunct="1"/>
            <a:endParaRPr lang="en-US" altLang="zh-CN" sz="2400" dirty="0"/>
          </a:p>
          <a:p>
            <a:pPr marL="0" indent="0" eaLnBrk="1" hangingPunct="1">
              <a:buNone/>
            </a:pPr>
            <a:endParaRPr lang="en-US" altLang="zh-CN" sz="2400" dirty="0"/>
          </a:p>
          <a:p>
            <a:pPr marL="0" indent="0" eaLnBrk="1" hangingPunct="1">
              <a:buNone/>
            </a:pPr>
            <a:endParaRPr lang="en-US" altLang="zh-CN" sz="2400" dirty="0"/>
          </a:p>
          <a:p>
            <a:pPr eaLnBrk="1" hangingPunct="1"/>
            <a:r>
              <a:rPr lang="en-US" altLang="zh-CN" sz="2400" dirty="0">
                <a:solidFill>
                  <a:srgbClr val="00B050"/>
                </a:solidFill>
              </a:rPr>
              <a:t>Remark</a:t>
            </a:r>
            <a:r>
              <a:rPr lang="en-US" altLang="zh-CN" sz="2400" dirty="0"/>
              <a:t>: Whether you use n or n</a:t>
            </a:r>
            <a:r>
              <a:rPr lang="el-GR" altLang="zh-CN" sz="2400" baseline="30000" dirty="0"/>
              <a:t>α</a:t>
            </a:r>
            <a:r>
              <a:rPr lang="en-US" altLang="zh-CN" sz="2400" dirty="0"/>
              <a:t> (for fixed a &gt; 0) as the input size, it will </a:t>
            </a:r>
            <a:r>
              <a:rPr lang="en-US" altLang="zh-CN" sz="2400" dirty="0">
                <a:solidFill>
                  <a:srgbClr val="FF0000"/>
                </a:solidFill>
              </a:rPr>
              <a:t>not</a:t>
            </a:r>
            <a:r>
              <a:rPr lang="en-US" altLang="zh-CN" sz="2400" dirty="0"/>
              <a:t> affect the conclusion of whether an algorithm is polynomial time.</a:t>
            </a:r>
          </a:p>
          <a:p>
            <a:pPr lvl="1" eaLnBrk="1" hangingPunct="1"/>
            <a:r>
              <a:rPr lang="en-US" altLang="zh-CN" sz="2000" dirty="0"/>
              <a:t>This explains why we introduced the concept of two functions being of the </a:t>
            </a:r>
            <a:r>
              <a:rPr lang="en-US" altLang="zh-CN" sz="2000" dirty="0">
                <a:solidFill>
                  <a:srgbClr val="FF0000"/>
                </a:solidFill>
              </a:rPr>
              <a:t>same type </a:t>
            </a:r>
            <a:r>
              <a:rPr lang="en-US" altLang="zh-CN" sz="2000" dirty="0"/>
              <a:t>earlier on.</a:t>
            </a:r>
          </a:p>
          <a:p>
            <a:pPr lvl="1" eaLnBrk="1" hangingPunct="1"/>
            <a:r>
              <a:rPr lang="en-US" altLang="zh-CN" sz="2000" dirty="0"/>
              <a:t>Using the definition of polynomial-time it is not necessary to fixate on the input size as being the </a:t>
            </a:r>
            <a:r>
              <a:rPr lang="en-US" altLang="zh-CN" sz="2000" dirty="0">
                <a:solidFill>
                  <a:srgbClr val="0070C0"/>
                </a:solidFill>
              </a:rPr>
              <a:t>exact</a:t>
            </a:r>
            <a:r>
              <a:rPr lang="en-US" altLang="zh-CN" sz="2000" dirty="0"/>
              <a:t> minimum number of bits needed to encode the input!</a:t>
            </a:r>
          </a:p>
          <a:p>
            <a:pPr eaLnBrk="1" hangingPunct="1"/>
            <a:endParaRPr lang="en-US" altLang="zh-CN" sz="2400" dirty="0"/>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marL="0" indent="0" eaLnBrk="1" hangingPunct="1">
              <a:buNone/>
            </a:pP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p:txBody>
      </p:sp>
      <p:sp>
        <p:nvSpPr>
          <p:cNvPr id="19458" name="Title 1"/>
          <p:cNvSpPr>
            <a:spLocks noGrp="1"/>
          </p:cNvSpPr>
          <p:nvPr>
            <p:ph type="title"/>
          </p:nvPr>
        </p:nvSpPr>
        <p:spPr/>
        <p:txBody>
          <a:bodyPr/>
          <a:lstStyle/>
          <a:p>
            <a:pPr eaLnBrk="1" hangingPunct="1"/>
            <a:r>
              <a:rPr lang="en-US" altLang="zh-CN" b="0" dirty="0"/>
              <a:t>Polynomial-Time Algorithms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26</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38939"/>
            <a:ext cx="8064896" cy="1713997"/>
          </a:xfrm>
          <a:prstGeom prst="rect">
            <a:avLst/>
          </a:prstGeom>
        </p:spPr>
      </p:pic>
    </p:spTree>
    <p:extLst>
      <p:ext uri="{BB962C8B-B14F-4D97-AF65-F5344CB8AC3E}">
        <p14:creationId xmlns:p14="http://schemas.microsoft.com/office/powerpoint/2010/main" val="1722240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04864"/>
            <a:ext cx="8229600" cy="2557506"/>
          </a:xfrm>
        </p:spPr>
      </p:pic>
      <p:sp>
        <p:nvSpPr>
          <p:cNvPr id="19458" name="Title 1"/>
          <p:cNvSpPr>
            <a:spLocks noGrp="1"/>
          </p:cNvSpPr>
          <p:nvPr>
            <p:ph type="title"/>
          </p:nvPr>
        </p:nvSpPr>
        <p:spPr/>
        <p:txBody>
          <a:bodyPr/>
          <a:lstStyle/>
          <a:p>
            <a:pPr eaLnBrk="1" hangingPunct="1"/>
            <a:r>
              <a:rPr lang="en-US" altLang="zh-CN" b="0" dirty="0"/>
              <a:t>Polynomial-Time Algorithms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27</a:t>
            </a:fld>
            <a:endParaRPr lang="en-US" altLang="zh-CN" sz="1200" b="0">
              <a:ea typeface="Gulim" pitchFamily="34" charset="-127"/>
            </a:endParaRPr>
          </a:p>
        </p:txBody>
      </p:sp>
    </p:spTree>
    <p:extLst>
      <p:ext uri="{BB962C8B-B14F-4D97-AF65-F5344CB8AC3E}">
        <p14:creationId xmlns:p14="http://schemas.microsoft.com/office/powerpoint/2010/main" val="4111119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b="0" dirty="0"/>
              <a:t>Nonpolynomial-Time Algorithms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28</a:t>
            </a:fld>
            <a:endParaRPr lang="en-US" altLang="zh-CN" sz="1200" b="0">
              <a:ea typeface="Gulim" pitchFamily="34" charset="-127"/>
            </a:endParaRPr>
          </a:p>
        </p:txBody>
      </p:sp>
      <p:pic>
        <p:nvPicPr>
          <p:cNvPr id="3" name="内容占位符 2"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08720"/>
            <a:ext cx="8229600" cy="1283515"/>
          </a:xfrm>
        </p:spPr>
      </p:pic>
      <p:sp>
        <p:nvSpPr>
          <p:cNvPr id="7" name="Content Placeholder 2"/>
          <p:cNvSpPr txBox="1">
            <a:spLocks/>
          </p:cNvSpPr>
          <p:nvPr/>
        </p:nvSpPr>
        <p:spPr bwMode="auto">
          <a:xfrm>
            <a:off x="457200" y="836613"/>
            <a:ext cx="822960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algn="just" eaLnBrk="1" hangingPunct="1"/>
            <a:endParaRPr lang="en-US" altLang="zh-CN" sz="2400" b="0" kern="0" dirty="0"/>
          </a:p>
          <a:p>
            <a:pPr marL="0" indent="0" algn="just" eaLnBrk="1" hangingPunct="1">
              <a:buFont typeface="Wingdings" panose="05000000000000000000" pitchFamily="2" charset="2"/>
              <a:buNone/>
            </a:pPr>
            <a:endParaRPr lang="en-US" altLang="zh-CN" sz="2400" b="0" kern="0" dirty="0"/>
          </a:p>
          <a:p>
            <a:pPr algn="just" eaLnBrk="1" hangingPunct="1"/>
            <a:r>
              <a:rPr lang="en-US" altLang="zh-CN" sz="2400" b="0" kern="0" dirty="0"/>
              <a:t>Let’s return to the brute force algorithm for determining whether a positive integer N is a prime:</a:t>
            </a:r>
          </a:p>
          <a:p>
            <a:pPr lvl="1" algn="just" eaLnBrk="1" hangingPunct="1"/>
            <a:r>
              <a:rPr lang="en-US" altLang="zh-CN" sz="2000" b="0" kern="0" dirty="0"/>
              <a:t>it checks, in time </a:t>
            </a:r>
            <a:r>
              <a:rPr lang="el-GR" altLang="zh-CN" sz="2000" b="0" kern="0" dirty="0"/>
              <a:t>Θ</a:t>
            </a:r>
            <a:r>
              <a:rPr lang="en-US" altLang="zh-CN" sz="2000" b="0" kern="0" dirty="0"/>
              <a:t>((log N)</a:t>
            </a:r>
            <a:r>
              <a:rPr lang="en-US" altLang="zh-CN" sz="2000" b="0" kern="0" baseline="30000" dirty="0"/>
              <a:t>2</a:t>
            </a:r>
            <a:r>
              <a:rPr lang="en-US" altLang="zh-CN" sz="2000" b="0" kern="0" dirty="0"/>
              <a:t>), whether K divides N for each K with 2 </a:t>
            </a:r>
            <a:r>
              <a:rPr lang="zh-CN" altLang="en-US" sz="2000" b="0" kern="0" dirty="0"/>
              <a:t>≤</a:t>
            </a:r>
            <a:r>
              <a:rPr lang="en-US" altLang="zh-CN" sz="2000" b="0" kern="0" dirty="0"/>
              <a:t> K </a:t>
            </a:r>
            <a:r>
              <a:rPr lang="zh-CN" altLang="en-US" sz="2000" b="0" kern="0" dirty="0"/>
              <a:t>≤</a:t>
            </a:r>
            <a:r>
              <a:rPr lang="en-US" altLang="zh-CN" sz="2000" b="0" kern="0" dirty="0"/>
              <a:t> N − 1.</a:t>
            </a:r>
          </a:p>
          <a:p>
            <a:pPr lvl="1" algn="just" eaLnBrk="1" hangingPunct="1"/>
            <a:r>
              <a:rPr lang="en-US" altLang="zh-CN" sz="2000" b="0" kern="0" dirty="0"/>
              <a:t>The complete algorithm therefore uses </a:t>
            </a:r>
            <a:r>
              <a:rPr lang="el-GR" altLang="zh-CN" sz="2000" b="0" kern="0" dirty="0"/>
              <a:t>Θ</a:t>
            </a:r>
            <a:r>
              <a:rPr lang="en-US" altLang="zh-CN" sz="2000" b="0" kern="0" dirty="0"/>
              <a:t>(N(log N)</a:t>
            </a:r>
            <a:r>
              <a:rPr lang="en-US" altLang="zh-CN" sz="2000" b="0" kern="0" baseline="30000" dirty="0"/>
              <a:t>2</a:t>
            </a:r>
            <a:r>
              <a:rPr lang="en-US" altLang="zh-CN" sz="2000" b="0" kern="0" dirty="0"/>
              <a:t>) time.</a:t>
            </a:r>
          </a:p>
          <a:p>
            <a:pPr algn="just" eaLnBrk="1" hangingPunct="1"/>
            <a:r>
              <a:rPr lang="en-US" altLang="zh-CN" sz="2400" b="0" kern="0" dirty="0"/>
              <a:t>Conclusion: The algorithm is </a:t>
            </a:r>
            <a:r>
              <a:rPr lang="en-US" altLang="zh-CN" sz="2400" b="0" kern="0" dirty="0" err="1"/>
              <a:t>nonpolynomial</a:t>
            </a:r>
            <a:r>
              <a:rPr lang="en-US" altLang="zh-CN" sz="2400" b="0" kern="0" dirty="0"/>
              <a:t>!</a:t>
            </a:r>
          </a:p>
          <a:p>
            <a:pPr marL="0" indent="0" algn="just" eaLnBrk="1" hangingPunct="1">
              <a:buNone/>
            </a:pPr>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Font typeface="Wingdings" panose="05000000000000000000" pitchFamily="2" charset="2"/>
              <a:buNone/>
            </a:pPr>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64" y="4585674"/>
            <a:ext cx="7848872" cy="1795654"/>
          </a:xfrm>
          <a:prstGeom prst="rect">
            <a:avLst/>
          </a:prstGeom>
        </p:spPr>
      </p:pic>
    </p:spTree>
    <p:extLst>
      <p:ext uri="{BB962C8B-B14F-4D97-AF65-F5344CB8AC3E}">
        <p14:creationId xmlns:p14="http://schemas.microsoft.com/office/powerpoint/2010/main" val="2495713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836341"/>
            <a:ext cx="822960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Recall the problem. We have a knapsack of capacity W (a positive integer) and n objects with weights w</a:t>
            </a:r>
            <a:r>
              <a:rPr lang="en-US" altLang="zh-CN" sz="2400" b="0" kern="0" baseline="-25000" dirty="0"/>
              <a:t>1</a:t>
            </a:r>
            <a:r>
              <a:rPr lang="en-US" altLang="zh-CN" sz="2400" b="0" kern="0" dirty="0"/>
              <a:t>, ...,</a:t>
            </a:r>
            <a:r>
              <a:rPr lang="en-US" altLang="zh-CN" sz="2400" b="0" kern="0" dirty="0" err="1"/>
              <a:t>w</a:t>
            </a:r>
            <a:r>
              <a:rPr lang="en-US" altLang="zh-CN" sz="2400" b="0" kern="0" baseline="-25000" dirty="0" err="1"/>
              <a:t>n</a:t>
            </a:r>
            <a:r>
              <a:rPr lang="en-US" altLang="zh-CN" sz="2400" b="0" kern="0" dirty="0"/>
              <a:t> and values v</a:t>
            </a:r>
            <a:r>
              <a:rPr lang="en-US" altLang="zh-CN" sz="2400" b="0" kern="0" baseline="-25000" dirty="0"/>
              <a:t>1</a:t>
            </a:r>
            <a:r>
              <a:rPr lang="en-US" altLang="zh-CN" sz="2400" b="0" kern="0" dirty="0"/>
              <a:t>, ..., </a:t>
            </a:r>
            <a:r>
              <a:rPr lang="en-US" altLang="zh-CN" sz="2400" b="0" kern="0" dirty="0" err="1"/>
              <a:t>v</a:t>
            </a:r>
            <a:r>
              <a:rPr lang="en-US" altLang="zh-CN" sz="2400" b="0" kern="0" baseline="-25000" dirty="0" err="1"/>
              <a:t>n</a:t>
            </a:r>
            <a:r>
              <a:rPr lang="en-US" altLang="zh-CN" sz="2400" b="0" kern="0" dirty="0"/>
              <a:t>, where vi and </a:t>
            </a:r>
            <a:r>
              <a:rPr lang="en-US" altLang="zh-CN" sz="2400" b="0" kern="0" dirty="0" err="1"/>
              <a:t>wi</a:t>
            </a:r>
            <a:r>
              <a:rPr lang="en-US" altLang="zh-CN" sz="2400" b="0" kern="0" dirty="0"/>
              <a:t> are positive integers.</a:t>
            </a:r>
          </a:p>
          <a:p>
            <a:pPr algn="just" eaLnBrk="1" hangingPunct="1"/>
            <a:endParaRPr lang="en-US" altLang="zh-CN" sz="2400" b="0" kern="0" dirty="0"/>
          </a:p>
          <a:p>
            <a:pPr marL="0" indent="0" algn="just" eaLnBrk="1" hangingPunct="1">
              <a:buFont typeface="Wingdings" panose="05000000000000000000" pitchFamily="2" charset="2"/>
              <a:buNone/>
            </a:pPr>
            <a:endParaRPr lang="en-US" altLang="zh-CN" sz="2400" b="0" kern="0" dirty="0"/>
          </a:p>
          <a:p>
            <a:pPr marL="0" indent="0" algn="just" eaLnBrk="1" hangingPunct="1">
              <a:buNone/>
            </a:pPr>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Font typeface="Wingdings" panose="05000000000000000000" pitchFamily="2" charset="2"/>
              <a:buNone/>
            </a:pPr>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p:txBody>
      </p:sp>
      <p:sp>
        <p:nvSpPr>
          <p:cNvPr id="19458" name="Title 1"/>
          <p:cNvSpPr>
            <a:spLocks noGrp="1"/>
          </p:cNvSpPr>
          <p:nvPr>
            <p:ph type="title"/>
          </p:nvPr>
        </p:nvSpPr>
        <p:spPr/>
        <p:txBody>
          <a:bodyPr/>
          <a:lstStyle/>
          <a:p>
            <a:pPr eaLnBrk="1" hangingPunct="1"/>
            <a:r>
              <a:rPr lang="en-US" altLang="zh-CN" b="0" dirty="0"/>
              <a:t>Is Knapsack Problem Polynomial?</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29</a:t>
            </a:fld>
            <a:endParaRPr lang="en-US" altLang="zh-CN" sz="1200" b="0">
              <a:ea typeface="Gulim" pitchFamily="34" charset="-127"/>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61" y="2420888"/>
            <a:ext cx="7727478" cy="4358076"/>
          </a:xfrm>
          <a:prstGeom prst="rect">
            <a:avLst/>
          </a:prstGeom>
        </p:spPr>
      </p:pic>
    </p:spTree>
    <p:extLst>
      <p:ext uri="{BB962C8B-B14F-4D97-AF65-F5344CB8AC3E}">
        <p14:creationId xmlns:p14="http://schemas.microsoft.com/office/powerpoint/2010/main" val="415375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buFont typeface="Wingdings" panose="05000000000000000000" pitchFamily="2" charset="2"/>
              <a:buNone/>
            </a:pPr>
            <a:endParaRPr lang="en-US" altLang="zh-CN" sz="1600" dirty="0"/>
          </a:p>
          <a:p>
            <a:pPr eaLnBrk="1" hangingPunct="1"/>
            <a:r>
              <a:rPr lang="en-US" altLang="zh-CN" sz="2400" dirty="0"/>
              <a:t>So far: techniques for designing efficient algorithms: divide-and-conquer, dynamic-programming, greedy-algorithms.</a:t>
            </a:r>
          </a:p>
          <a:p>
            <a:pPr eaLnBrk="1" hangingPunct="1"/>
            <a:endParaRPr lang="en-US" altLang="zh-CN" sz="2400" dirty="0"/>
          </a:p>
          <a:p>
            <a:pPr eaLnBrk="1" hangingPunct="1"/>
            <a:r>
              <a:rPr lang="en-US" altLang="zh-CN" sz="2400" dirty="0"/>
              <a:t>What happens if you can’t find an efficient algorithm for a given problem?</a:t>
            </a:r>
          </a:p>
          <a:p>
            <a:pPr marL="344487" lvl="1" indent="0" eaLnBrk="1" hangingPunct="1">
              <a:buNone/>
            </a:pPr>
            <a:endParaRPr lang="en-US" altLang="zh-CN" sz="2000" dirty="0"/>
          </a:p>
          <a:p>
            <a:pPr marL="344487" lvl="1" indent="0" eaLnBrk="1" hangingPunct="1">
              <a:buNone/>
            </a:pPr>
            <a:endParaRPr lang="en-US" altLang="zh-CN" sz="2000" dirty="0"/>
          </a:p>
          <a:p>
            <a:pPr marL="344487" lvl="1" indent="0" eaLnBrk="1" hangingPunct="1">
              <a:buNone/>
            </a:pPr>
            <a:endParaRPr lang="en-US" altLang="zh-CN" sz="2000" dirty="0"/>
          </a:p>
        </p:txBody>
      </p:sp>
      <p:sp>
        <p:nvSpPr>
          <p:cNvPr id="19458" name="Title 1"/>
          <p:cNvSpPr>
            <a:spLocks noGrp="1"/>
          </p:cNvSpPr>
          <p:nvPr>
            <p:ph type="title"/>
          </p:nvPr>
        </p:nvSpPr>
        <p:spPr/>
        <p:txBody>
          <a:bodyPr/>
          <a:lstStyle/>
          <a:p>
            <a:pPr eaLnBrk="1" hangingPunct="1"/>
            <a:r>
              <a:rPr lang="en-US" altLang="zh-CN" b="0" dirty="0"/>
              <a:t>Introduction</a:t>
            </a:r>
            <a:endParaRPr lang="en-US" altLang="zh-CN"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a:t>
            </a:fld>
            <a:endParaRPr lang="en-US" altLang="zh-CN" sz="1200" b="0">
              <a:ea typeface="Gulim" pitchFamily="34" charset="-127"/>
            </a:endParaRPr>
          </a:p>
        </p:txBody>
      </p:sp>
    </p:spTree>
    <p:extLst>
      <p:ext uri="{BB962C8B-B14F-4D97-AF65-F5344CB8AC3E}">
        <p14:creationId xmlns:p14="http://schemas.microsoft.com/office/powerpoint/2010/main" val="2816700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836341"/>
            <a:ext cx="822960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Answer: No!</a:t>
            </a:r>
          </a:p>
          <a:p>
            <a:pPr lvl="1" algn="just" eaLnBrk="1" hangingPunct="1"/>
            <a:r>
              <a:rPr lang="en-US" altLang="zh-CN" sz="2000" b="0" kern="0" dirty="0"/>
              <a:t>The size of the input is</a:t>
            </a:r>
          </a:p>
          <a:p>
            <a:pPr lvl="1" algn="just" eaLnBrk="1" hangingPunct="1"/>
            <a:endParaRPr lang="en-US" altLang="zh-CN" sz="2000" b="0" kern="0" dirty="0"/>
          </a:p>
          <a:p>
            <a:pPr lvl="1" algn="just" eaLnBrk="1" hangingPunct="1"/>
            <a:endParaRPr lang="en-US" altLang="zh-CN" sz="2000" b="0" kern="0" dirty="0"/>
          </a:p>
          <a:p>
            <a:pPr lvl="1" algn="just" eaLnBrk="1" hangingPunct="1"/>
            <a:endParaRPr lang="en-US" altLang="zh-CN" sz="2000" b="0" kern="0" dirty="0"/>
          </a:p>
          <a:p>
            <a:pPr lvl="1" algn="just" eaLnBrk="1" hangingPunct="1"/>
            <a:r>
              <a:rPr lang="en-US" altLang="zh-CN" sz="2000" b="0" kern="0" dirty="0" err="1"/>
              <a:t>nW</a:t>
            </a:r>
            <a:r>
              <a:rPr lang="en-US" altLang="zh-CN" sz="2000" b="0" kern="0" dirty="0"/>
              <a:t> is not polynomial in size(I). Depending upon the values of the </a:t>
            </a:r>
            <a:r>
              <a:rPr lang="en-US" altLang="zh-CN" sz="2000" b="0" kern="0" dirty="0" err="1"/>
              <a:t>w</a:t>
            </a:r>
            <a:r>
              <a:rPr lang="en-US" altLang="zh-CN" sz="2000" b="0" kern="0" baseline="-25000" dirty="0" err="1"/>
              <a:t>i</a:t>
            </a:r>
            <a:r>
              <a:rPr lang="en-US" altLang="zh-CN" sz="2000" b="0" kern="0" dirty="0"/>
              <a:t> and v</a:t>
            </a:r>
            <a:r>
              <a:rPr lang="en-US" altLang="zh-CN" sz="2000" b="0" kern="0" baseline="-25000" dirty="0"/>
              <a:t>i</a:t>
            </a:r>
            <a:r>
              <a:rPr lang="en-US" altLang="zh-CN" sz="2000" b="0" kern="0" dirty="0"/>
              <a:t> , </a:t>
            </a:r>
            <a:r>
              <a:rPr lang="en-US" altLang="zh-CN" sz="2000" b="0" kern="0" dirty="0" err="1"/>
              <a:t>nW</a:t>
            </a:r>
            <a:r>
              <a:rPr lang="en-US" altLang="zh-CN" sz="2000" b="0" kern="0" dirty="0"/>
              <a:t> could even be exponential in size(I).</a:t>
            </a:r>
          </a:p>
          <a:p>
            <a:pPr lvl="1" algn="just" eaLnBrk="1" hangingPunct="1"/>
            <a:endParaRPr lang="en-US" altLang="zh-CN" sz="2000" b="0" kern="0" dirty="0"/>
          </a:p>
          <a:p>
            <a:pPr lvl="1" algn="just" eaLnBrk="1" hangingPunct="1"/>
            <a:endParaRPr lang="en-US" altLang="zh-CN" sz="2000" b="0" kern="0" dirty="0"/>
          </a:p>
          <a:p>
            <a:pPr algn="just" eaLnBrk="1" hangingPunct="1"/>
            <a:r>
              <a:rPr lang="en-US" altLang="zh-CN" sz="2400" b="0" kern="0" dirty="0"/>
              <a:t>It is unknown as to whether there exists a polynomial time algorithm for Knapsack.</a:t>
            </a:r>
          </a:p>
          <a:p>
            <a:pPr lvl="1" algn="just" eaLnBrk="1" hangingPunct="1"/>
            <a:r>
              <a:rPr lang="en-US" altLang="zh-CN" sz="2000" b="0" kern="0" dirty="0"/>
              <a:t>In fact, Knapsack is a NP-Complete problem.</a:t>
            </a:r>
          </a:p>
          <a:p>
            <a:pPr marL="0" indent="0" algn="just" eaLnBrk="1" hangingPunct="1">
              <a:buFont typeface="Wingdings" panose="05000000000000000000" pitchFamily="2" charset="2"/>
              <a:buNone/>
            </a:pPr>
            <a:endParaRPr lang="en-US" altLang="zh-CN" sz="2400" b="0" kern="0" dirty="0"/>
          </a:p>
          <a:p>
            <a:pPr marL="0" indent="0" algn="just" eaLnBrk="1" hangingPunct="1">
              <a:buNone/>
            </a:pPr>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Font typeface="Wingdings" panose="05000000000000000000" pitchFamily="2" charset="2"/>
              <a:buNone/>
            </a:pPr>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p:txBody>
      </p:sp>
      <p:sp>
        <p:nvSpPr>
          <p:cNvPr id="19458" name="Title 1"/>
          <p:cNvSpPr>
            <a:spLocks noGrp="1"/>
          </p:cNvSpPr>
          <p:nvPr>
            <p:ph type="title"/>
          </p:nvPr>
        </p:nvSpPr>
        <p:spPr/>
        <p:txBody>
          <a:bodyPr/>
          <a:lstStyle/>
          <a:p>
            <a:pPr eaLnBrk="1" hangingPunct="1"/>
            <a:r>
              <a:rPr lang="en-US" altLang="zh-CN" b="0" dirty="0"/>
              <a:t>Is Knapsack Problem Polynomial?</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30</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469" y="1700808"/>
            <a:ext cx="6173061" cy="876422"/>
          </a:xfrm>
          <a:prstGeom prst="rect">
            <a:avLst/>
          </a:prstGeom>
        </p:spPr>
      </p:pic>
    </p:spTree>
    <p:extLst>
      <p:ext uri="{BB962C8B-B14F-4D97-AF65-F5344CB8AC3E}">
        <p14:creationId xmlns:p14="http://schemas.microsoft.com/office/powerpoint/2010/main" val="960773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836341"/>
            <a:ext cx="822960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Exponential-time algorithms are </a:t>
            </a:r>
            <a:r>
              <a:rPr lang="en-US" altLang="zh-CN" sz="2400" b="0" kern="0" dirty="0">
                <a:solidFill>
                  <a:srgbClr val="FF0000"/>
                </a:solidFill>
              </a:rPr>
              <a:t>impractical</a:t>
            </a:r>
            <a:r>
              <a:rPr lang="en-US" altLang="zh-CN" sz="2400" b="0" kern="0" dirty="0"/>
              <a:t>.</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lvl="1" algn="just" eaLnBrk="1" hangingPunct="1"/>
            <a:endParaRPr lang="en-US" altLang="zh-CN" sz="2000" b="0" kern="0" dirty="0"/>
          </a:p>
          <a:p>
            <a:pPr marL="344487" lvl="1" indent="0" algn="just" eaLnBrk="1" hangingPunct="1">
              <a:buNone/>
            </a:pPr>
            <a:endParaRPr lang="en-US" altLang="zh-CN" sz="2000" b="0" kern="0" dirty="0"/>
          </a:p>
          <a:p>
            <a:pPr algn="just" eaLnBrk="1" hangingPunct="1"/>
            <a:r>
              <a:rPr lang="en-US" altLang="zh-CN" sz="2400" b="0" kern="0" dirty="0"/>
              <a:t>For the sake of our discussion of complexity classes Polynomial-time algorithms are ”</a:t>
            </a:r>
            <a:r>
              <a:rPr lang="en-US" altLang="zh-CN" sz="2400" b="0" kern="0" dirty="0">
                <a:solidFill>
                  <a:srgbClr val="FF0000"/>
                </a:solidFill>
              </a:rPr>
              <a:t>practical</a:t>
            </a:r>
            <a:r>
              <a:rPr lang="en-US" altLang="zh-CN" sz="2400" b="0" kern="0" dirty="0"/>
              <a:t>”.</a:t>
            </a:r>
          </a:p>
          <a:p>
            <a:pPr lvl="1" algn="just" eaLnBrk="1" hangingPunct="1"/>
            <a:r>
              <a:rPr lang="en-US" altLang="zh-CN" sz="2000" b="0" kern="0" dirty="0"/>
              <a:t>Note: in reality an O(n</a:t>
            </a:r>
            <a:r>
              <a:rPr lang="en-US" altLang="zh-CN" sz="2000" b="0" kern="0" baseline="30000" dirty="0"/>
              <a:t>20</a:t>
            </a:r>
            <a:r>
              <a:rPr lang="en-US" altLang="zh-CN" sz="2000" b="0" kern="0" dirty="0"/>
              <a:t>) algorithm is not really practical.</a:t>
            </a:r>
          </a:p>
          <a:p>
            <a:pPr marL="0" indent="0" algn="just" eaLnBrk="1" hangingPunct="1">
              <a:buNone/>
            </a:pPr>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Font typeface="Wingdings" panose="05000000000000000000" pitchFamily="2" charset="2"/>
              <a:buNone/>
            </a:pPr>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p:txBody>
      </p:sp>
      <p:sp>
        <p:nvSpPr>
          <p:cNvPr id="19458" name="Title 1"/>
          <p:cNvSpPr>
            <a:spLocks noGrp="1"/>
          </p:cNvSpPr>
          <p:nvPr>
            <p:ph type="title"/>
          </p:nvPr>
        </p:nvSpPr>
        <p:spPr/>
        <p:txBody>
          <a:bodyPr/>
          <a:lstStyle/>
          <a:p>
            <a:pPr eaLnBrk="1" hangingPunct="1"/>
            <a:r>
              <a:rPr lang="en-US" altLang="zh-CN" b="0" dirty="0"/>
              <a:t>Polynomial- vs. Exponential-Time</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31</a:t>
            </a:fld>
            <a:endParaRPr lang="en-US" altLang="zh-CN" sz="1200" b="0">
              <a:ea typeface="Gulim" pitchFamily="34" charset="-127"/>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12776"/>
            <a:ext cx="8316416" cy="1741436"/>
          </a:xfrm>
          <a:prstGeom prst="rect">
            <a:avLst/>
          </a:prstGeom>
        </p:spPr>
      </p:pic>
    </p:spTree>
    <p:extLst>
      <p:ext uri="{BB962C8B-B14F-4D97-AF65-F5344CB8AC3E}">
        <p14:creationId xmlns:p14="http://schemas.microsoft.com/office/powerpoint/2010/main" val="2796098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836341"/>
            <a:ext cx="8229600" cy="58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Exponential-time algorithms are </a:t>
            </a:r>
            <a:r>
              <a:rPr lang="en-US" altLang="zh-CN" sz="2400" b="0" kern="0" dirty="0">
                <a:solidFill>
                  <a:srgbClr val="FF0000"/>
                </a:solidFill>
              </a:rPr>
              <a:t>impractical</a:t>
            </a:r>
            <a:r>
              <a:rPr lang="en-US" altLang="zh-CN" sz="2400" b="0" kern="0" dirty="0"/>
              <a:t>.</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lvl="1" algn="just" eaLnBrk="1" hangingPunct="1"/>
            <a:endParaRPr lang="en-US" altLang="zh-CN" sz="2000" b="0" kern="0" dirty="0"/>
          </a:p>
          <a:p>
            <a:pPr marL="344487" lvl="1" indent="0" algn="just" eaLnBrk="1" hangingPunct="1">
              <a:buNone/>
            </a:pPr>
            <a:endParaRPr lang="en-US" altLang="zh-CN" sz="2000" b="0" kern="0" dirty="0"/>
          </a:p>
          <a:p>
            <a:pPr marL="344487" lvl="1" indent="0" algn="just" eaLnBrk="1" hangingPunct="1">
              <a:buNone/>
            </a:pPr>
            <a:endParaRPr lang="en-US" altLang="zh-CN" sz="2000" b="0" kern="0" dirty="0"/>
          </a:p>
          <a:p>
            <a:pPr algn="just" eaLnBrk="1" hangingPunct="1"/>
            <a:r>
              <a:rPr lang="en-US" altLang="zh-CN" sz="2400" b="0" kern="0" dirty="0">
                <a:solidFill>
                  <a:srgbClr val="00B050"/>
                </a:solidFill>
              </a:rPr>
              <a:t>Remark</a:t>
            </a:r>
            <a:r>
              <a:rPr lang="en-US" altLang="zh-CN" sz="2400" b="0" kern="0" dirty="0"/>
              <a:t>: Polynomial-time solvable problems are also called </a:t>
            </a:r>
            <a:r>
              <a:rPr lang="en-US" altLang="zh-CN" sz="2400" b="0" kern="0" dirty="0">
                <a:solidFill>
                  <a:srgbClr val="FF0000"/>
                </a:solidFill>
              </a:rPr>
              <a:t>tractable</a:t>
            </a:r>
            <a:r>
              <a:rPr lang="en-US" altLang="zh-CN" sz="2400" b="0" kern="0" dirty="0"/>
              <a:t> problems.</a:t>
            </a:r>
          </a:p>
          <a:p>
            <a:pPr algn="just" eaLnBrk="1" hangingPunct="1"/>
            <a:endParaRPr lang="en-US" altLang="zh-CN" sz="2400" b="0" kern="0" dirty="0"/>
          </a:p>
          <a:p>
            <a:pPr algn="just" eaLnBrk="1" hangingPunct="1"/>
            <a:endParaRPr lang="en-US" altLang="zh-CN" sz="2400" b="0" kern="0" dirty="0"/>
          </a:p>
          <a:p>
            <a:pPr marL="0" indent="0" algn="just" eaLnBrk="1" hangingPunct="1">
              <a:buFont typeface="Wingdings" panose="05000000000000000000" pitchFamily="2" charset="2"/>
              <a:buNone/>
            </a:pPr>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p:txBody>
      </p:sp>
      <p:sp>
        <p:nvSpPr>
          <p:cNvPr id="19458" name="Title 1"/>
          <p:cNvSpPr>
            <a:spLocks noGrp="1"/>
          </p:cNvSpPr>
          <p:nvPr>
            <p:ph type="title"/>
          </p:nvPr>
        </p:nvSpPr>
        <p:spPr/>
        <p:txBody>
          <a:bodyPr/>
          <a:lstStyle/>
          <a:p>
            <a:pPr eaLnBrk="1" hangingPunct="1"/>
            <a:r>
              <a:rPr lang="en-US" altLang="zh-CN" b="0" dirty="0"/>
              <a:t>Polynomial-Time Solvable Problems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32</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53560"/>
            <a:ext cx="8244408" cy="3199576"/>
          </a:xfrm>
          <a:prstGeom prst="rect">
            <a:avLst/>
          </a:prstGeom>
        </p:spPr>
      </p:pic>
    </p:spTree>
    <p:extLst>
      <p:ext uri="{BB962C8B-B14F-4D97-AF65-F5344CB8AC3E}">
        <p14:creationId xmlns:p14="http://schemas.microsoft.com/office/powerpoint/2010/main" val="961724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b="0" dirty="0"/>
              <a:t>The Class 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33</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08720"/>
            <a:ext cx="8435280" cy="5632146"/>
          </a:xfrm>
          <a:prstGeom prst="rect">
            <a:avLst/>
          </a:prstGeom>
        </p:spPr>
      </p:pic>
    </p:spTree>
    <p:extLst>
      <p:ext uri="{BB962C8B-B14F-4D97-AF65-F5344CB8AC3E}">
        <p14:creationId xmlns:p14="http://schemas.microsoft.com/office/powerpoint/2010/main" val="1321770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b="0" dirty="0"/>
              <a:t>The Class P: An Example</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34</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08720"/>
            <a:ext cx="8282609" cy="5400600"/>
          </a:xfrm>
          <a:prstGeom prst="rect">
            <a:avLst/>
          </a:prstGeom>
        </p:spPr>
      </p:pic>
    </p:spTree>
    <p:extLst>
      <p:ext uri="{BB962C8B-B14F-4D97-AF65-F5344CB8AC3E}">
        <p14:creationId xmlns:p14="http://schemas.microsoft.com/office/powerpoint/2010/main" val="2755061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b="0" dirty="0"/>
              <a:t>The Class P: An Example</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35</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08720"/>
            <a:ext cx="8424936" cy="5785180"/>
          </a:xfrm>
          <a:prstGeom prst="rect">
            <a:avLst/>
          </a:prstGeom>
        </p:spPr>
      </p:pic>
    </p:spTree>
    <p:extLst>
      <p:ext uri="{BB962C8B-B14F-4D97-AF65-F5344CB8AC3E}">
        <p14:creationId xmlns:p14="http://schemas.microsoft.com/office/powerpoint/2010/main" val="3821691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r>
              <a:rPr lang="en-US" altLang="zh-CN" sz="2400" b="0" kern="0" dirty="0"/>
              <a:t>We have already seen the class P. We are now almost ready to introduce the class NP.</a:t>
            </a:r>
          </a:p>
          <a:p>
            <a:pPr eaLnBrk="1" hangingPunct="1"/>
            <a:endParaRPr lang="en-US" altLang="zh-CN" sz="2400" b="0" kern="0" dirty="0"/>
          </a:p>
          <a:p>
            <a:pPr eaLnBrk="1" hangingPunct="1"/>
            <a:r>
              <a:rPr lang="en-US" altLang="zh-CN" sz="2400" b="0" kern="0" dirty="0">
                <a:solidFill>
                  <a:srgbClr val="0070C0"/>
                </a:solidFill>
              </a:rPr>
              <a:t>Observation</a:t>
            </a:r>
            <a:r>
              <a:rPr lang="en-US" altLang="zh-CN" sz="2400" b="0" kern="0" dirty="0"/>
              <a:t>: A decision problem is usually formulated as:</a:t>
            </a:r>
          </a:p>
          <a:p>
            <a:pPr marL="344487" lvl="1" indent="0" eaLnBrk="1" hangingPunct="1">
              <a:buNone/>
            </a:pPr>
            <a:endParaRPr lang="en-US" altLang="zh-CN" sz="2000" b="0" kern="0" dirty="0"/>
          </a:p>
          <a:p>
            <a:pPr marL="344487" lvl="1" indent="0" eaLnBrk="1" hangingPunct="1">
              <a:buNone/>
            </a:pPr>
            <a:endParaRPr lang="en-US" altLang="zh-CN" sz="2000" b="0" kern="0" dirty="0"/>
          </a:p>
          <a:p>
            <a:pPr marL="0" indent="0" eaLnBrk="1" hangingPunct="1">
              <a:buNone/>
            </a:pPr>
            <a:endParaRPr lang="en-US" altLang="zh-CN" sz="2400" b="0" kern="0" dirty="0"/>
          </a:p>
          <a:p>
            <a:pPr eaLnBrk="1" hangingPunct="1"/>
            <a:endParaRPr lang="en-US" altLang="zh-CN" sz="2400" b="0" kern="0" dirty="0"/>
          </a:p>
          <a:p>
            <a:pPr eaLnBrk="1" hangingPunct="1"/>
            <a:endParaRPr lang="en-US" altLang="zh-CN" sz="2400" b="0" kern="0" dirty="0"/>
          </a:p>
          <a:p>
            <a:pPr marL="0" indent="0" eaLnBrk="1" hangingPunct="1">
              <a:buFont typeface="Wingdings" panose="05000000000000000000" pitchFamily="2" charset="2"/>
              <a:buNone/>
            </a:pPr>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p:txBody>
      </p:sp>
      <p:sp>
        <p:nvSpPr>
          <p:cNvPr id="19458" name="Title 1"/>
          <p:cNvSpPr>
            <a:spLocks noGrp="1"/>
          </p:cNvSpPr>
          <p:nvPr>
            <p:ph type="title"/>
          </p:nvPr>
        </p:nvSpPr>
        <p:spPr/>
        <p:txBody>
          <a:bodyPr/>
          <a:lstStyle/>
          <a:p>
            <a:pPr eaLnBrk="1" hangingPunct="1"/>
            <a:r>
              <a:rPr lang="en-US" altLang="zh-CN" b="0" dirty="0"/>
              <a:t>Certificates and Verifying Certificates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36</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285" y="2712283"/>
            <a:ext cx="6125430" cy="428685"/>
          </a:xfrm>
          <a:prstGeom prst="rect">
            <a:avLst/>
          </a:prstGeom>
        </p:spPr>
      </p:pic>
    </p:spTree>
    <p:extLst>
      <p:ext uri="{BB962C8B-B14F-4D97-AF65-F5344CB8AC3E}">
        <p14:creationId xmlns:p14="http://schemas.microsoft.com/office/powerpoint/2010/main" val="2527176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algn="just" eaLnBrk="1" hangingPunct="1"/>
            <a:endParaRPr lang="en-US" altLang="zh-CN" sz="2400" b="0" kern="0" dirty="0"/>
          </a:p>
          <a:p>
            <a:pPr marL="0" indent="0" algn="just" eaLnBrk="1" hangingPunct="1">
              <a:buNone/>
            </a:pPr>
            <a:endParaRPr lang="en-US" altLang="zh-CN" sz="2400" b="0" kern="0" dirty="0"/>
          </a:p>
          <a:p>
            <a:pPr marL="0" indent="0" algn="just" eaLnBrk="1" hangingPunct="1">
              <a:buNone/>
            </a:pPr>
            <a:endParaRPr lang="en-US" altLang="zh-CN" sz="2400" b="0" kern="0" dirty="0">
              <a:solidFill>
                <a:srgbClr val="0070C0"/>
              </a:solidFill>
            </a:endParaRPr>
          </a:p>
          <a:p>
            <a:pPr algn="just" eaLnBrk="1" hangingPunct="1"/>
            <a:r>
              <a:rPr lang="en-US" altLang="zh-CN" sz="2400" b="0" kern="0" dirty="0"/>
              <a:t>By definition, </a:t>
            </a:r>
            <a:r>
              <a:rPr lang="en-US" altLang="zh-CN" sz="2400" b="0" kern="0" dirty="0">
                <a:solidFill>
                  <a:srgbClr val="FF0000"/>
                </a:solidFill>
              </a:rPr>
              <a:t>only</a:t>
            </a:r>
            <a:r>
              <a:rPr lang="en-US" altLang="zh-CN" sz="2400" b="0" kern="0" dirty="0"/>
              <a:t> yes-input needs a certificate (a no-input does not need to have a ’certificate’ to show it is a no-input).</a:t>
            </a:r>
          </a:p>
          <a:p>
            <a:pPr algn="just" eaLnBrk="1" hangingPunct="1"/>
            <a:endParaRPr lang="en-US" altLang="zh-CN" sz="2400" b="0" kern="0" dirty="0"/>
          </a:p>
          <a:p>
            <a:pPr algn="just" eaLnBrk="1" hangingPunct="1"/>
            <a:r>
              <a:rPr lang="en-US" altLang="zh-CN" sz="2400" b="0" kern="0" dirty="0">
                <a:solidFill>
                  <a:srgbClr val="FF0000"/>
                </a:solidFill>
              </a:rPr>
              <a:t>Verifying a certificate</a:t>
            </a:r>
            <a:r>
              <a:rPr lang="en-US" altLang="zh-CN" sz="2400" b="0" kern="0" dirty="0"/>
              <a:t>: Given a presumed yes-input and its corresponding certificate, by making use of the given certificate, we verify that the input is actually a yes-input.</a:t>
            </a:r>
          </a:p>
          <a:p>
            <a:pPr marL="344487" lvl="1" indent="0" algn="just" eaLnBrk="1" hangingPunct="1">
              <a:buNone/>
            </a:pPr>
            <a:endParaRPr lang="en-US" altLang="zh-CN" sz="2000" b="0" kern="0" dirty="0"/>
          </a:p>
          <a:p>
            <a:pPr marL="344487" lvl="1" indent="0" algn="just" eaLnBrk="1" hangingPunct="1">
              <a:buNone/>
            </a:pPr>
            <a:endParaRPr lang="en-US" altLang="zh-CN" sz="2000" b="0" kern="0" dirty="0"/>
          </a:p>
          <a:p>
            <a:pPr marL="0" indent="0" algn="just" eaLnBrk="1" hangingPunct="1">
              <a:buNone/>
            </a:pPr>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Font typeface="Wingdings" panose="05000000000000000000" pitchFamily="2" charset="2"/>
              <a:buNone/>
            </a:pPr>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p:txBody>
      </p:sp>
      <p:sp>
        <p:nvSpPr>
          <p:cNvPr id="19458" name="Title 1"/>
          <p:cNvSpPr>
            <a:spLocks noGrp="1"/>
          </p:cNvSpPr>
          <p:nvPr>
            <p:ph type="title"/>
          </p:nvPr>
        </p:nvSpPr>
        <p:spPr/>
        <p:txBody>
          <a:bodyPr/>
          <a:lstStyle/>
          <a:p>
            <a:pPr eaLnBrk="1" hangingPunct="1"/>
            <a:r>
              <a:rPr lang="en-US" altLang="zh-CN" b="0" dirty="0"/>
              <a:t>Certificates and Verifying Certificates</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37</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51032"/>
            <a:ext cx="8363272" cy="1413872"/>
          </a:xfrm>
          <a:prstGeom prst="rect">
            <a:avLst/>
          </a:prstGeom>
        </p:spPr>
      </p:pic>
    </p:spTree>
    <p:extLst>
      <p:ext uri="{BB962C8B-B14F-4D97-AF65-F5344CB8AC3E}">
        <p14:creationId xmlns:p14="http://schemas.microsoft.com/office/powerpoint/2010/main" val="26809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None/>
            </a:pPr>
            <a:endParaRPr lang="en-US" altLang="zh-CN" sz="2400" b="0" kern="0" dirty="0"/>
          </a:p>
          <a:p>
            <a:pPr algn="just" eaLnBrk="1" hangingPunct="1"/>
            <a:endParaRPr lang="en-US" altLang="zh-CN" sz="2400" b="0" kern="0" dirty="0">
              <a:solidFill>
                <a:srgbClr val="00B050"/>
              </a:solidFill>
            </a:endParaRPr>
          </a:p>
          <a:p>
            <a:pPr algn="just" eaLnBrk="1" hangingPunct="1"/>
            <a:r>
              <a:rPr lang="en-US" altLang="zh-CN" sz="2400" b="0" kern="0" dirty="0">
                <a:solidFill>
                  <a:srgbClr val="00B050"/>
                </a:solidFill>
              </a:rPr>
              <a:t>Remark</a:t>
            </a:r>
            <a:r>
              <a:rPr lang="en-US" altLang="zh-CN" sz="2400" b="0" kern="0" dirty="0"/>
              <a:t>: NP stands for “</a:t>
            </a:r>
            <a:r>
              <a:rPr lang="en-US" altLang="zh-CN" sz="2400" b="0" kern="0" dirty="0">
                <a:solidFill>
                  <a:srgbClr val="FF0000"/>
                </a:solidFill>
              </a:rPr>
              <a:t>nondeterministic polynomial time</a:t>
            </a:r>
            <a:r>
              <a:rPr lang="en-US" altLang="zh-CN" sz="2400" b="0" kern="0" dirty="0"/>
              <a:t>”. The class NP was originally studied in the context of nondeterminism, here we use an equivalent notion of verification.</a:t>
            </a:r>
          </a:p>
        </p:txBody>
      </p:sp>
      <p:sp>
        <p:nvSpPr>
          <p:cNvPr id="19458" name="Title 1"/>
          <p:cNvSpPr>
            <a:spLocks noGrp="1"/>
          </p:cNvSpPr>
          <p:nvPr>
            <p:ph type="title"/>
          </p:nvPr>
        </p:nvSpPr>
        <p:spPr/>
        <p:txBody>
          <a:bodyPr/>
          <a:lstStyle/>
          <a:p>
            <a:pPr eaLnBrk="1" hangingPunct="1"/>
            <a:r>
              <a:rPr lang="en-US" altLang="zh-CN" b="0" dirty="0"/>
              <a:t>The Class 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38</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88" y="899002"/>
            <a:ext cx="8388424" cy="1737910"/>
          </a:xfrm>
          <a:prstGeom prst="rect">
            <a:avLst/>
          </a:prstGeom>
        </p:spPr>
      </p:pic>
    </p:spTree>
    <p:extLst>
      <p:ext uri="{BB962C8B-B14F-4D97-AF65-F5344CB8AC3E}">
        <p14:creationId xmlns:p14="http://schemas.microsoft.com/office/powerpoint/2010/main" val="2349241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marL="0" indent="0" algn="just" eaLnBrk="1" hangingPunct="1">
              <a:buNone/>
            </a:pPr>
            <a:endParaRPr lang="en-US" altLang="zh-CN" sz="2400" b="0" kern="0" dirty="0"/>
          </a:p>
          <a:p>
            <a:pPr algn="just" eaLnBrk="1" hangingPunct="1"/>
            <a:r>
              <a:rPr lang="en-US" altLang="zh-CN" sz="2400" b="0" kern="0" dirty="0"/>
              <a:t>For COMPOSITE, an </a:t>
            </a:r>
            <a:r>
              <a:rPr lang="en-US" altLang="zh-CN" sz="2400" b="0" kern="0" dirty="0">
                <a:solidFill>
                  <a:srgbClr val="FFC000"/>
                </a:solidFill>
              </a:rPr>
              <a:t>yes-input</a:t>
            </a:r>
            <a:r>
              <a:rPr lang="en-US" altLang="zh-CN" sz="2400" b="0" kern="0" dirty="0"/>
              <a:t> is just the integer n that is composite.</a:t>
            </a:r>
          </a:p>
          <a:p>
            <a:pPr marL="0" indent="0" algn="just" eaLnBrk="1" hangingPunct="1">
              <a:buNone/>
            </a:pPr>
            <a:endParaRPr lang="en-US" altLang="zh-CN" sz="2400" b="0" kern="0" dirty="0"/>
          </a:p>
          <a:p>
            <a:pPr algn="just" eaLnBrk="1" hangingPunct="1"/>
            <a:endParaRPr lang="en-US" altLang="zh-CN" sz="2400" b="0" kern="0" dirty="0">
              <a:solidFill>
                <a:srgbClr val="00B050"/>
              </a:solidFill>
            </a:endParaRPr>
          </a:p>
          <a:p>
            <a:pPr marL="0" indent="0" algn="just" eaLnBrk="1" hangingPunct="1">
              <a:buNone/>
            </a:pPr>
            <a:endParaRPr lang="en-US" altLang="zh-CN" sz="2400" b="0" kern="0" dirty="0">
              <a:solidFill>
                <a:srgbClr val="0070C0"/>
              </a:solidFill>
            </a:endParaRPr>
          </a:p>
          <a:p>
            <a:pPr marL="0" indent="0" algn="just" eaLnBrk="1" hangingPunct="1">
              <a:buNone/>
            </a:pPr>
            <a:r>
              <a:rPr lang="en-US" altLang="zh-CN" sz="2400" b="0" kern="0" dirty="0">
                <a:solidFill>
                  <a:srgbClr val="0070C0"/>
                </a:solidFill>
              </a:rPr>
              <a:t>Ans</a:t>
            </a:r>
            <a:r>
              <a:rPr lang="en-US" altLang="zh-CN" sz="2400" b="0" kern="0" dirty="0"/>
              <a:t>: The certificate is an integer a (1 &lt; a &lt; n) with the property that it divides n.</a:t>
            </a:r>
          </a:p>
        </p:txBody>
      </p:sp>
      <p:sp>
        <p:nvSpPr>
          <p:cNvPr id="19458" name="Title 1"/>
          <p:cNvSpPr>
            <a:spLocks noGrp="1"/>
          </p:cNvSpPr>
          <p:nvPr>
            <p:ph type="title"/>
          </p:nvPr>
        </p:nvSpPr>
        <p:spPr/>
        <p:txBody>
          <a:bodyPr/>
          <a:lstStyle/>
          <a:p>
            <a:pPr eaLnBrk="1" hangingPunct="1"/>
            <a:r>
              <a:rPr lang="en-US" altLang="zh-CN" b="0" dirty="0"/>
              <a:t>COMPOSITE </a:t>
            </a:r>
            <a:r>
              <a:rPr lang="zh-CN" altLang="en-US" b="0" dirty="0"/>
              <a:t>∈ </a:t>
            </a:r>
            <a:r>
              <a:rPr lang="en-US" altLang="zh-CN" b="0" dirty="0"/>
              <a:t>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39</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08621"/>
            <a:ext cx="8229600" cy="98553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36912"/>
            <a:ext cx="8229600" cy="1399707"/>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66961"/>
            <a:ext cx="8229600" cy="2165239"/>
          </a:xfrm>
          <a:prstGeom prst="rect">
            <a:avLst/>
          </a:prstGeom>
        </p:spPr>
      </p:pic>
    </p:spTree>
    <p:extLst>
      <p:ext uri="{BB962C8B-B14F-4D97-AF65-F5344CB8AC3E}">
        <p14:creationId xmlns:p14="http://schemas.microsoft.com/office/powerpoint/2010/main" val="556990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buFont typeface="Wingdings" panose="05000000000000000000" pitchFamily="2" charset="2"/>
              <a:buNone/>
            </a:pPr>
            <a:endParaRPr lang="en-US" altLang="zh-CN" sz="1600" dirty="0"/>
          </a:p>
          <a:p>
            <a:pPr eaLnBrk="1" hangingPunct="1"/>
            <a:r>
              <a:rPr lang="en-US" altLang="zh-CN" sz="2400" dirty="0"/>
              <a:t>Showing that a problem has an efficient algorithm is, relatively, easy.</a:t>
            </a:r>
          </a:p>
          <a:p>
            <a:pPr lvl="1" eaLnBrk="1" hangingPunct="1"/>
            <a:r>
              <a:rPr lang="en-US" altLang="zh-CN" sz="2000" dirty="0"/>
              <a:t>“All’ that is needed is to demonstrate an algorithm.</a:t>
            </a:r>
          </a:p>
          <a:p>
            <a:pPr lvl="1" eaLnBrk="1" hangingPunct="1"/>
            <a:endParaRPr lang="en-US" altLang="zh-CN" sz="2000" dirty="0"/>
          </a:p>
          <a:p>
            <a:pPr eaLnBrk="1" hangingPunct="1"/>
            <a:r>
              <a:rPr lang="en-US" altLang="zh-CN" sz="2400" dirty="0"/>
              <a:t>Proving that no efficient algorithm exists for a particular problem is difficult.</a:t>
            </a:r>
            <a:endParaRPr lang="en-US" altLang="zh-CN" sz="2000" dirty="0"/>
          </a:p>
          <a:p>
            <a:pPr marL="344487" lvl="1" indent="0" eaLnBrk="1" hangingPunct="1">
              <a:buNone/>
            </a:pPr>
            <a:endParaRPr lang="en-US" altLang="zh-CN" sz="2000" dirty="0"/>
          </a:p>
          <a:p>
            <a:pPr marL="344487" lvl="1" indent="0" eaLnBrk="1" hangingPunct="1">
              <a:buNone/>
            </a:pPr>
            <a:endParaRPr lang="en-US" altLang="zh-CN" sz="2000" dirty="0"/>
          </a:p>
        </p:txBody>
      </p:sp>
      <p:sp>
        <p:nvSpPr>
          <p:cNvPr id="19458" name="Title 1"/>
          <p:cNvSpPr>
            <a:spLocks noGrp="1"/>
          </p:cNvSpPr>
          <p:nvPr>
            <p:ph type="title"/>
          </p:nvPr>
        </p:nvSpPr>
        <p:spPr/>
        <p:txBody>
          <a:bodyPr/>
          <a:lstStyle/>
          <a:p>
            <a:pPr eaLnBrk="1" hangingPunct="1"/>
            <a:r>
              <a:rPr lang="en-US" altLang="zh-CN" b="0" dirty="0"/>
              <a:t>Introduction</a:t>
            </a:r>
            <a:endParaRPr lang="en-US" altLang="zh-CN"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a:t>
            </a:fld>
            <a:endParaRPr lang="en-US" altLang="zh-CN" sz="1200" b="0">
              <a:ea typeface="Gulim" pitchFamily="34" charset="-127"/>
            </a:endParaRPr>
          </a:p>
        </p:txBody>
      </p:sp>
    </p:spTree>
    <p:extLst>
      <p:ext uri="{BB962C8B-B14F-4D97-AF65-F5344CB8AC3E}">
        <p14:creationId xmlns:p14="http://schemas.microsoft.com/office/powerpoint/2010/main" val="1547226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marL="0" indent="0" algn="just" eaLnBrk="1" hangingPunct="1">
              <a:buNone/>
            </a:pPr>
            <a:endParaRPr lang="en-US" altLang="zh-CN" sz="2400" b="0" kern="0" dirty="0"/>
          </a:p>
          <a:p>
            <a:pPr marL="0" indent="0" algn="just" eaLnBrk="1" hangingPunct="1">
              <a:buNone/>
            </a:pPr>
            <a:endParaRPr lang="en-US" altLang="zh-CN" sz="2400" b="0" kern="0" dirty="0"/>
          </a:p>
          <a:p>
            <a:pPr marL="0" indent="0" algn="just" eaLnBrk="1" hangingPunct="1">
              <a:buNone/>
            </a:pPr>
            <a:endParaRPr lang="en-US" altLang="zh-CN" sz="2400" b="0" kern="0" dirty="0"/>
          </a:p>
          <a:p>
            <a:pPr marL="0" indent="0" algn="just" eaLnBrk="1" hangingPunct="1">
              <a:buNone/>
            </a:pPr>
            <a:endParaRPr lang="en-US" altLang="zh-CN" sz="2400" b="0" kern="0" dirty="0"/>
          </a:p>
          <a:p>
            <a:pPr marL="0" indent="0" algn="just" eaLnBrk="1" hangingPunct="1">
              <a:buNone/>
            </a:pPr>
            <a:endParaRPr lang="en-US" altLang="zh-CN" sz="2400" b="0" kern="0" dirty="0"/>
          </a:p>
          <a:p>
            <a:pPr marL="0" indent="0" algn="just" eaLnBrk="1" hangingPunct="1">
              <a:buNone/>
            </a:pPr>
            <a:endParaRPr lang="en-US" altLang="zh-CN" sz="2400" b="0" kern="0" dirty="0"/>
          </a:p>
          <a:p>
            <a:pPr algn="just" eaLnBrk="1" hangingPunct="1"/>
            <a:endParaRPr lang="en-US" altLang="zh-CN" sz="2400" b="0" kern="0" dirty="0"/>
          </a:p>
          <a:p>
            <a:pPr algn="just" eaLnBrk="1" hangingPunct="1"/>
            <a:r>
              <a:rPr lang="en-US" altLang="zh-CN" sz="2400" b="0" kern="0" dirty="0"/>
              <a:t>A </a:t>
            </a:r>
            <a:r>
              <a:rPr lang="en-US" altLang="zh-CN" sz="2400" b="0" kern="0" dirty="0" err="1"/>
              <a:t>DSubsetSum</a:t>
            </a:r>
            <a:r>
              <a:rPr lang="en-US" altLang="zh-CN" sz="2400" b="0" kern="0" dirty="0"/>
              <a:t> </a:t>
            </a:r>
            <a:r>
              <a:rPr lang="en-US" altLang="zh-CN" sz="2400" b="0" kern="0" dirty="0">
                <a:solidFill>
                  <a:srgbClr val="FFC000"/>
                </a:solidFill>
              </a:rPr>
              <a:t>yes-input</a:t>
            </a:r>
            <a:r>
              <a:rPr lang="en-US" altLang="zh-CN" sz="2400" b="0" kern="0" dirty="0"/>
              <a:t> consists of n numbers, and an integer C, such that there is a subset of those integers that add up to C.</a:t>
            </a:r>
          </a:p>
        </p:txBody>
      </p:sp>
      <p:sp>
        <p:nvSpPr>
          <p:cNvPr id="19458" name="Title 1"/>
          <p:cNvSpPr>
            <a:spLocks noGrp="1"/>
          </p:cNvSpPr>
          <p:nvPr>
            <p:ph type="title"/>
          </p:nvPr>
        </p:nvSpPr>
        <p:spPr/>
        <p:txBody>
          <a:bodyPr/>
          <a:lstStyle/>
          <a:p>
            <a:pPr eaLnBrk="1" hangingPunct="1"/>
            <a:r>
              <a:rPr lang="en-US" altLang="zh-CN" b="0" dirty="0" err="1"/>
              <a:t>DSubsetSum</a:t>
            </a:r>
            <a:r>
              <a:rPr lang="en-US" altLang="zh-CN" b="0" dirty="0"/>
              <a:t> </a:t>
            </a:r>
            <a:r>
              <a:rPr lang="zh-CN" altLang="en-US" b="0" dirty="0"/>
              <a:t>∈ </a:t>
            </a:r>
            <a:r>
              <a:rPr lang="en-US" altLang="zh-CN" b="0" dirty="0"/>
              <a:t>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40</a:t>
            </a:fld>
            <a:endParaRPr lang="en-US" altLang="zh-CN" sz="1200" b="0">
              <a:ea typeface="Gulim" pitchFamily="34" charset="-127"/>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08621"/>
            <a:ext cx="8435280" cy="3274163"/>
          </a:xfrm>
          <a:prstGeom prst="rect">
            <a:avLst/>
          </a:prstGeom>
        </p:spPr>
      </p:pic>
    </p:spTree>
    <p:extLst>
      <p:ext uri="{BB962C8B-B14F-4D97-AF65-F5344CB8AC3E}">
        <p14:creationId xmlns:p14="http://schemas.microsoft.com/office/powerpoint/2010/main" val="2778086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marL="0" indent="0" algn="just" eaLnBrk="1" hangingPunct="1">
              <a:buNone/>
            </a:pPr>
            <a:endParaRPr lang="en-US" altLang="zh-CN" sz="2400" b="0" kern="0" dirty="0"/>
          </a:p>
          <a:p>
            <a:pPr marL="0" indent="0" algn="just" eaLnBrk="1" hangingPunct="1">
              <a:buNone/>
            </a:pPr>
            <a:endParaRPr lang="en-US" altLang="zh-CN" sz="2400" b="0" kern="0" dirty="0">
              <a:solidFill>
                <a:srgbClr val="0070C0"/>
              </a:solidFill>
            </a:endParaRPr>
          </a:p>
          <a:p>
            <a:pPr algn="just" eaLnBrk="1" hangingPunct="1"/>
            <a:r>
              <a:rPr lang="en-US" altLang="zh-CN" sz="2400" b="0" kern="0" dirty="0">
                <a:solidFill>
                  <a:srgbClr val="0070C0"/>
                </a:solidFill>
              </a:rPr>
              <a:t>Ans</a:t>
            </a:r>
            <a:r>
              <a:rPr lang="en-US" altLang="zh-CN" sz="2400" b="0" kern="0" dirty="0"/>
              <a:t>: A subset T of subscripts with the corresponding integers add up to C.</a:t>
            </a:r>
          </a:p>
        </p:txBody>
      </p:sp>
      <p:sp>
        <p:nvSpPr>
          <p:cNvPr id="19458" name="Title 1"/>
          <p:cNvSpPr>
            <a:spLocks noGrp="1"/>
          </p:cNvSpPr>
          <p:nvPr>
            <p:ph type="title"/>
          </p:nvPr>
        </p:nvSpPr>
        <p:spPr/>
        <p:txBody>
          <a:bodyPr/>
          <a:lstStyle/>
          <a:p>
            <a:pPr eaLnBrk="1" hangingPunct="1"/>
            <a:r>
              <a:rPr lang="en-US" altLang="zh-CN" b="0" dirty="0" err="1"/>
              <a:t>DSubsetSum</a:t>
            </a:r>
            <a:r>
              <a:rPr lang="en-US" altLang="zh-CN" b="0" dirty="0"/>
              <a:t> </a:t>
            </a:r>
            <a:r>
              <a:rPr lang="zh-CN" altLang="en-US" b="0" dirty="0"/>
              <a:t>∈ </a:t>
            </a:r>
            <a:r>
              <a:rPr lang="en-US" altLang="zh-CN" b="0" dirty="0"/>
              <a:t>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41</a:t>
            </a:fld>
            <a:endParaRPr lang="en-US" altLang="zh-CN" sz="1200" b="0">
              <a:ea typeface="Gulim" pitchFamily="34" charset="-127"/>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12249"/>
            <a:ext cx="8229600" cy="1364623"/>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429000"/>
            <a:ext cx="8229600" cy="2577542"/>
          </a:xfrm>
          <a:prstGeom prst="rect">
            <a:avLst/>
          </a:prstGeom>
        </p:spPr>
      </p:pic>
    </p:spTree>
    <p:extLst>
      <p:ext uri="{BB962C8B-B14F-4D97-AF65-F5344CB8AC3E}">
        <p14:creationId xmlns:p14="http://schemas.microsoft.com/office/powerpoint/2010/main" val="720728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marL="0" indent="0" eaLnBrk="1" hangingPunct="1">
              <a:buNone/>
            </a:pPr>
            <a:endParaRPr lang="en-US" altLang="zh-CN" sz="2400" b="0" kern="0" dirty="0"/>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p:txBody>
      </p:sp>
      <p:sp>
        <p:nvSpPr>
          <p:cNvPr id="19458" name="Title 1"/>
          <p:cNvSpPr>
            <a:spLocks noGrp="1"/>
          </p:cNvSpPr>
          <p:nvPr>
            <p:ph type="title"/>
          </p:nvPr>
        </p:nvSpPr>
        <p:spPr/>
        <p:txBody>
          <a:bodyPr/>
          <a:lstStyle/>
          <a:p>
            <a:pPr eaLnBrk="1" hangingPunct="1"/>
            <a:r>
              <a:rPr lang="en-US" altLang="zh-CN" b="0" dirty="0"/>
              <a:t>DVC </a:t>
            </a:r>
            <a:r>
              <a:rPr lang="zh-CN" altLang="en-US" b="0" dirty="0"/>
              <a:t>∈ </a:t>
            </a:r>
            <a:r>
              <a:rPr lang="en-US" altLang="zh-CN" b="0" dirty="0"/>
              <a:t>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42</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74" y="908621"/>
            <a:ext cx="7926052" cy="5796180"/>
          </a:xfrm>
          <a:prstGeom prst="rect">
            <a:avLst/>
          </a:prstGeom>
        </p:spPr>
      </p:pic>
    </p:spTree>
    <p:extLst>
      <p:ext uri="{BB962C8B-B14F-4D97-AF65-F5344CB8AC3E}">
        <p14:creationId xmlns:p14="http://schemas.microsoft.com/office/powerpoint/2010/main" val="2753956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marL="0" indent="0" eaLnBrk="1" hangingPunct="1">
              <a:buNone/>
            </a:pPr>
            <a:endParaRPr lang="en-US" altLang="zh-CN" sz="2400" b="0" kern="0" dirty="0"/>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a:p>
            <a:pPr marL="0" indent="0" eaLnBrk="1" hangingPunct="1">
              <a:buNone/>
            </a:pPr>
            <a:endParaRPr lang="en-US" altLang="zh-CN" sz="2400" b="0" kern="0" dirty="0">
              <a:solidFill>
                <a:srgbClr val="0070C0"/>
              </a:solidFill>
            </a:endParaRPr>
          </a:p>
        </p:txBody>
      </p:sp>
      <p:sp>
        <p:nvSpPr>
          <p:cNvPr id="19458" name="Title 1"/>
          <p:cNvSpPr>
            <a:spLocks noGrp="1"/>
          </p:cNvSpPr>
          <p:nvPr>
            <p:ph type="title"/>
          </p:nvPr>
        </p:nvSpPr>
        <p:spPr/>
        <p:txBody>
          <a:bodyPr/>
          <a:lstStyle/>
          <a:p>
            <a:pPr eaLnBrk="1" hangingPunct="1"/>
            <a:r>
              <a:rPr lang="en-US" altLang="zh-CN" b="0" dirty="0"/>
              <a:t>DVC </a:t>
            </a:r>
            <a:r>
              <a:rPr lang="zh-CN" altLang="en-US" b="0" dirty="0"/>
              <a:t>∈ </a:t>
            </a:r>
            <a:r>
              <a:rPr lang="en-US" altLang="zh-CN" b="0" dirty="0"/>
              <a:t>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43</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08720"/>
            <a:ext cx="8229600" cy="5421952"/>
          </a:xfrm>
          <a:prstGeom prst="rect">
            <a:avLst/>
          </a:prstGeom>
        </p:spPr>
      </p:pic>
    </p:spTree>
    <p:extLst>
      <p:ext uri="{BB962C8B-B14F-4D97-AF65-F5344CB8AC3E}">
        <p14:creationId xmlns:p14="http://schemas.microsoft.com/office/powerpoint/2010/main" val="3988646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We will now introduce Satisfiability (</a:t>
            </a:r>
            <a:r>
              <a:rPr lang="en-US" altLang="zh-CN" sz="2400" b="0" kern="0" dirty="0">
                <a:solidFill>
                  <a:srgbClr val="FF0000"/>
                </a:solidFill>
              </a:rPr>
              <a:t>SAT</a:t>
            </a:r>
            <a:r>
              <a:rPr lang="en-US" altLang="zh-CN" sz="2400" b="0" kern="0" dirty="0"/>
              <a:t>), which, we will see later, is one of the most important NP problems.</a:t>
            </a:r>
            <a:endParaRPr lang="en-US" altLang="zh-CN" sz="2400" b="0" kern="0" dirty="0">
              <a:solidFill>
                <a:srgbClr val="0070C0"/>
              </a:solidFill>
            </a:endParaRPr>
          </a:p>
        </p:txBody>
      </p:sp>
      <p:sp>
        <p:nvSpPr>
          <p:cNvPr id="19458" name="Title 1"/>
          <p:cNvSpPr>
            <a:spLocks noGrp="1"/>
          </p:cNvSpPr>
          <p:nvPr>
            <p:ph type="title"/>
          </p:nvPr>
        </p:nvSpPr>
        <p:spPr/>
        <p:txBody>
          <a:bodyPr/>
          <a:lstStyle/>
          <a:p>
            <a:pPr eaLnBrk="1" hangingPunct="1"/>
            <a:r>
              <a:rPr lang="en-US" altLang="zh-CN" b="0" dirty="0"/>
              <a:t>Satisfiability I</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44</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772816"/>
            <a:ext cx="7643192" cy="4882493"/>
          </a:xfrm>
          <a:prstGeom prst="rect">
            <a:avLst/>
          </a:prstGeom>
        </p:spPr>
      </p:pic>
    </p:spTree>
    <p:extLst>
      <p:ext uri="{BB962C8B-B14F-4D97-AF65-F5344CB8AC3E}">
        <p14:creationId xmlns:p14="http://schemas.microsoft.com/office/powerpoint/2010/main" val="691840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A given Boolean formula is </a:t>
            </a:r>
            <a:r>
              <a:rPr lang="en-US" altLang="zh-CN" sz="2400" b="0" kern="0" dirty="0" err="1">
                <a:solidFill>
                  <a:srgbClr val="0070C0"/>
                </a:solidFill>
              </a:rPr>
              <a:t>satisfiable</a:t>
            </a:r>
            <a:r>
              <a:rPr lang="en-US" altLang="zh-CN" sz="2400" b="0" kern="0" dirty="0"/>
              <a:t> if there is a way to assign truth values (0 or 1) to the variables such that the final result is 1.</a:t>
            </a:r>
            <a:endParaRPr lang="en-US" altLang="zh-CN" sz="2400" b="0" kern="0" dirty="0">
              <a:solidFill>
                <a:srgbClr val="0070C0"/>
              </a:solidFill>
            </a:endParaRPr>
          </a:p>
        </p:txBody>
      </p:sp>
      <p:sp>
        <p:nvSpPr>
          <p:cNvPr id="19458" name="Title 1"/>
          <p:cNvSpPr>
            <a:spLocks noGrp="1"/>
          </p:cNvSpPr>
          <p:nvPr>
            <p:ph type="title"/>
          </p:nvPr>
        </p:nvSpPr>
        <p:spPr/>
        <p:txBody>
          <a:bodyPr/>
          <a:lstStyle/>
          <a:p>
            <a:pPr eaLnBrk="1" hangingPunct="1"/>
            <a:r>
              <a:rPr lang="en-US" altLang="zh-CN" b="0" dirty="0"/>
              <a:t>Satisfiability II</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45</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88" y="2028515"/>
            <a:ext cx="7416824" cy="4712853"/>
          </a:xfrm>
          <a:prstGeom prst="rect">
            <a:avLst/>
          </a:prstGeom>
        </p:spPr>
      </p:pic>
    </p:spTree>
    <p:extLst>
      <p:ext uri="{BB962C8B-B14F-4D97-AF65-F5344CB8AC3E}">
        <p14:creationId xmlns:p14="http://schemas.microsoft.com/office/powerpoint/2010/main" val="3721295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solidFill>
                <a:srgbClr val="0070C0"/>
              </a:solidFill>
            </a:endParaRPr>
          </a:p>
        </p:txBody>
      </p:sp>
      <p:sp>
        <p:nvSpPr>
          <p:cNvPr id="19458" name="Title 1"/>
          <p:cNvSpPr>
            <a:spLocks noGrp="1"/>
          </p:cNvSpPr>
          <p:nvPr>
            <p:ph type="title"/>
          </p:nvPr>
        </p:nvSpPr>
        <p:spPr/>
        <p:txBody>
          <a:bodyPr/>
          <a:lstStyle/>
          <a:p>
            <a:pPr eaLnBrk="1" hangingPunct="1"/>
            <a:r>
              <a:rPr lang="en-US" altLang="zh-CN" b="0" dirty="0"/>
              <a:t>Satisfiability III</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46</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26" y="1268760"/>
            <a:ext cx="8435280" cy="4642003"/>
          </a:xfrm>
          <a:prstGeom prst="rect">
            <a:avLst/>
          </a:prstGeom>
        </p:spPr>
      </p:pic>
    </p:spTree>
    <p:extLst>
      <p:ext uri="{BB962C8B-B14F-4D97-AF65-F5344CB8AC3E}">
        <p14:creationId xmlns:p14="http://schemas.microsoft.com/office/powerpoint/2010/main" val="658613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solidFill>
                <a:srgbClr val="0070C0"/>
              </a:solidFill>
            </a:endParaRPr>
          </a:p>
        </p:txBody>
      </p:sp>
      <p:sp>
        <p:nvSpPr>
          <p:cNvPr id="19458" name="Title 1"/>
          <p:cNvSpPr>
            <a:spLocks noGrp="1"/>
          </p:cNvSpPr>
          <p:nvPr>
            <p:ph type="title"/>
          </p:nvPr>
        </p:nvSpPr>
        <p:spPr/>
        <p:txBody>
          <a:bodyPr/>
          <a:lstStyle/>
          <a:p>
            <a:pPr eaLnBrk="1" hangingPunct="1"/>
            <a:r>
              <a:rPr lang="en-US" altLang="zh-CN" b="0" dirty="0"/>
              <a:t>SAT </a:t>
            </a:r>
            <a:r>
              <a:rPr lang="zh-CN" altLang="en-US" b="0" dirty="0"/>
              <a:t>∈ </a:t>
            </a:r>
            <a:r>
              <a:rPr lang="en-US" altLang="zh-CN" b="0" dirty="0"/>
              <a:t>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47</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44" y="908621"/>
            <a:ext cx="8001711" cy="5889458"/>
          </a:xfrm>
          <a:prstGeom prst="rect">
            <a:avLst/>
          </a:prstGeom>
        </p:spPr>
      </p:pic>
    </p:spTree>
    <p:extLst>
      <p:ext uri="{BB962C8B-B14F-4D97-AF65-F5344CB8AC3E}">
        <p14:creationId xmlns:p14="http://schemas.microsoft.com/office/powerpoint/2010/main" val="2542569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For a fixed k, consider Boolean formulas in </a:t>
            </a:r>
            <a:r>
              <a:rPr lang="en-US" altLang="zh-CN" sz="2400" b="0" kern="0" dirty="0">
                <a:solidFill>
                  <a:srgbClr val="FF0000"/>
                </a:solidFill>
              </a:rPr>
              <a:t>k-conjunctive normal form</a:t>
            </a:r>
            <a:r>
              <a:rPr lang="en-US" altLang="zh-CN" sz="2400" b="0" kern="0" dirty="0"/>
              <a:t> (</a:t>
            </a:r>
            <a:r>
              <a:rPr lang="en-US" altLang="zh-CN" sz="2400" b="0" kern="0" dirty="0">
                <a:solidFill>
                  <a:srgbClr val="FF0000"/>
                </a:solidFill>
              </a:rPr>
              <a:t>k-CNF</a:t>
            </a:r>
            <a:r>
              <a:rPr lang="en-US" altLang="zh-CN" sz="2400" b="0" kern="0" dirty="0"/>
              <a:t>):</a:t>
            </a:r>
          </a:p>
          <a:p>
            <a:pPr algn="just" eaLnBrk="1" hangingPunct="1"/>
            <a:endParaRPr lang="en-US" altLang="zh-CN" sz="2400" b="0" kern="0" dirty="0">
              <a:solidFill>
                <a:srgbClr val="0070C0"/>
              </a:solidFill>
            </a:endParaRPr>
          </a:p>
          <a:p>
            <a:pPr marL="0" indent="0" algn="just" eaLnBrk="1" hangingPunct="1">
              <a:buNone/>
            </a:pPr>
            <a:r>
              <a:rPr lang="en-US" altLang="zh-CN" sz="2400" b="0" kern="0" dirty="0"/>
              <a:t>    where each f</a:t>
            </a:r>
            <a:r>
              <a:rPr lang="en-US" altLang="zh-CN" sz="2400" b="0" kern="0" baseline="-25000" dirty="0"/>
              <a:t>i</a:t>
            </a:r>
            <a:r>
              <a:rPr lang="en-US" altLang="zh-CN" sz="2400" b="0" kern="0" dirty="0"/>
              <a:t> is of the form</a:t>
            </a:r>
          </a:p>
          <a:p>
            <a:pPr marL="0" indent="0" algn="just" eaLnBrk="1" hangingPunct="1">
              <a:buNone/>
            </a:pPr>
            <a:endParaRPr lang="en-US" altLang="zh-CN" sz="2400" b="0" kern="0" dirty="0"/>
          </a:p>
          <a:p>
            <a:pPr marL="0" indent="0" algn="just" eaLnBrk="1" hangingPunct="1">
              <a:buNone/>
            </a:pPr>
            <a:r>
              <a:rPr lang="en-US" altLang="zh-CN" sz="2400" b="0" kern="0" dirty="0"/>
              <a:t>    where each </a:t>
            </a:r>
            <a:r>
              <a:rPr lang="en-US" altLang="zh-CN" sz="2400" b="0" kern="0" dirty="0" err="1"/>
              <a:t>y</a:t>
            </a:r>
            <a:r>
              <a:rPr lang="en-US" altLang="zh-CN" sz="2400" b="0" kern="0" baseline="-25000" dirty="0" err="1"/>
              <a:t>i,j</a:t>
            </a:r>
            <a:r>
              <a:rPr lang="en-US" altLang="zh-CN" sz="2400" b="0" kern="0" dirty="0"/>
              <a:t> is a variable or the negation of a variable.</a:t>
            </a:r>
          </a:p>
          <a:p>
            <a:pPr marL="0" indent="0" algn="just" eaLnBrk="1" hangingPunct="1">
              <a:buNone/>
            </a:pPr>
            <a:endParaRPr lang="en-US" altLang="zh-CN" sz="2400" b="0" kern="0" dirty="0"/>
          </a:p>
        </p:txBody>
      </p:sp>
      <p:sp>
        <p:nvSpPr>
          <p:cNvPr id="19458" name="Title 1"/>
          <p:cNvSpPr>
            <a:spLocks noGrp="1"/>
          </p:cNvSpPr>
          <p:nvPr>
            <p:ph type="title"/>
          </p:nvPr>
        </p:nvSpPr>
        <p:spPr/>
        <p:txBody>
          <a:bodyPr/>
          <a:lstStyle/>
          <a:p>
            <a:pPr eaLnBrk="1" hangingPunct="1"/>
            <a:r>
              <a:rPr lang="en-US" altLang="zh-CN" b="0" dirty="0"/>
              <a:t>k-SAT </a:t>
            </a:r>
            <a:r>
              <a:rPr lang="zh-CN" altLang="en-US" b="0" dirty="0"/>
              <a:t>∈ </a:t>
            </a:r>
            <a:r>
              <a:rPr lang="en-US" altLang="zh-CN" b="0" dirty="0"/>
              <a:t>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48</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551" y="1700808"/>
            <a:ext cx="2314898" cy="419158"/>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313" y="2636912"/>
            <a:ext cx="3391373" cy="409632"/>
          </a:xfrm>
          <a:prstGeom prst="rect">
            <a:avLst/>
          </a:prstGeom>
        </p:spPr>
      </p:pic>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19" y="3563627"/>
            <a:ext cx="7812360" cy="3105733"/>
          </a:xfrm>
          <a:prstGeom prst="rect">
            <a:avLst/>
          </a:prstGeom>
        </p:spPr>
      </p:pic>
    </p:spTree>
    <p:extLst>
      <p:ext uri="{BB962C8B-B14F-4D97-AF65-F5344CB8AC3E}">
        <p14:creationId xmlns:p14="http://schemas.microsoft.com/office/powerpoint/2010/main" val="2603300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r>
              <a:rPr lang="en-US" altLang="zh-CN" sz="2400" b="0" kern="0" dirty="0"/>
              <a:t>We have given proofs for:</a:t>
            </a:r>
          </a:p>
          <a:p>
            <a:pPr lvl="1" eaLnBrk="1" hangingPunct="1"/>
            <a:r>
              <a:rPr lang="en-US" altLang="zh-CN" sz="2000" b="0" kern="0" dirty="0"/>
              <a:t>Decision subset sum problem (</a:t>
            </a:r>
            <a:r>
              <a:rPr lang="en-US" altLang="zh-CN" sz="2000" b="0" kern="0" dirty="0" err="1"/>
              <a:t>DSubsetSum</a:t>
            </a:r>
            <a:r>
              <a:rPr lang="en-US" altLang="zh-CN" sz="2000" b="0" kern="0" dirty="0"/>
              <a:t>),</a:t>
            </a:r>
          </a:p>
          <a:p>
            <a:pPr lvl="1" eaLnBrk="1" hangingPunct="1"/>
            <a:r>
              <a:rPr lang="en-US" altLang="zh-CN" sz="2000" b="0" kern="0" dirty="0"/>
              <a:t>Satisfiability (SAT),</a:t>
            </a:r>
          </a:p>
          <a:p>
            <a:pPr lvl="1" eaLnBrk="1" hangingPunct="1"/>
            <a:r>
              <a:rPr lang="en-US" altLang="zh-CN" sz="2000" b="0" kern="0" dirty="0"/>
              <a:t>Decision vertex cover problem (DVC).</a:t>
            </a:r>
          </a:p>
          <a:p>
            <a:pPr eaLnBrk="1" hangingPunct="1"/>
            <a:endParaRPr lang="en-US" altLang="zh-CN" sz="2400" b="0" kern="0" dirty="0"/>
          </a:p>
          <a:p>
            <a:pPr eaLnBrk="1" hangingPunct="1"/>
            <a:endParaRPr lang="en-US" altLang="zh-CN" sz="2400" b="0" kern="0" dirty="0"/>
          </a:p>
          <a:p>
            <a:pPr eaLnBrk="1" hangingPunct="1"/>
            <a:r>
              <a:rPr lang="en-US" altLang="zh-CN" sz="2400" b="0" kern="0" dirty="0"/>
              <a:t>Some others (without proofs given; try to find proofs):</a:t>
            </a:r>
          </a:p>
          <a:p>
            <a:pPr lvl="1" eaLnBrk="1" hangingPunct="1"/>
            <a:r>
              <a:rPr lang="en-US" altLang="zh-CN" sz="2000" b="0" kern="0" dirty="0"/>
              <a:t>Decision minimum spanning tree problem (DMST),</a:t>
            </a:r>
          </a:p>
          <a:p>
            <a:pPr lvl="1" eaLnBrk="1" hangingPunct="1"/>
            <a:r>
              <a:rPr lang="en-US" altLang="zh-CN" sz="2000" b="0" kern="0" dirty="0"/>
              <a:t>Decision 0-1 knapsack problem (</a:t>
            </a:r>
            <a:r>
              <a:rPr lang="en-US" altLang="zh-CN" sz="2000" b="0" kern="0" dirty="0" err="1"/>
              <a:t>DKnapsack</a:t>
            </a:r>
            <a:r>
              <a:rPr lang="en-US" altLang="zh-CN" sz="2000" b="0" kern="0" dirty="0"/>
              <a:t>).</a:t>
            </a:r>
          </a:p>
        </p:txBody>
      </p:sp>
      <p:sp>
        <p:nvSpPr>
          <p:cNvPr id="19458" name="Title 1"/>
          <p:cNvSpPr>
            <a:spLocks noGrp="1"/>
          </p:cNvSpPr>
          <p:nvPr>
            <p:ph type="title"/>
          </p:nvPr>
        </p:nvSpPr>
        <p:spPr/>
        <p:txBody>
          <a:bodyPr/>
          <a:lstStyle/>
          <a:p>
            <a:pPr eaLnBrk="1" hangingPunct="1"/>
            <a:r>
              <a:rPr lang="en-US" altLang="zh-CN" b="0" dirty="0"/>
              <a:t>Some Decision Problems in 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49</a:t>
            </a:fld>
            <a:endParaRPr lang="en-US" altLang="zh-CN" sz="1200" b="0">
              <a:ea typeface="Gulim" pitchFamily="34" charset="-127"/>
            </a:endParaRPr>
          </a:p>
        </p:txBody>
      </p:sp>
    </p:spTree>
    <p:extLst>
      <p:ext uri="{BB962C8B-B14F-4D97-AF65-F5344CB8AC3E}">
        <p14:creationId xmlns:p14="http://schemas.microsoft.com/office/powerpoint/2010/main" val="239956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A91A44-D592-4642-A7E6-ACB89ABCC2EE}" type="slidenum">
              <a:rPr lang="en-US" altLang="ko-KR" smtClean="0"/>
              <a:pPr/>
              <a:t>5</a:t>
            </a:fld>
            <a:endParaRPr lang="en-US" altLang="ko-KR"/>
          </a:p>
        </p:txBody>
      </p:sp>
      <p:pic>
        <p:nvPicPr>
          <p:cNvPr id="5" name="图片 4"/>
          <p:cNvPicPr>
            <a:picLocks noChangeAspect="1"/>
          </p:cNvPicPr>
          <p:nvPr/>
        </p:nvPicPr>
        <p:blipFill>
          <a:blip r:embed="rId2"/>
          <a:stretch>
            <a:fillRect/>
          </a:stretch>
        </p:blipFill>
        <p:spPr>
          <a:xfrm>
            <a:off x="457200" y="1180984"/>
            <a:ext cx="8229599" cy="5409987"/>
          </a:xfrm>
          <a:prstGeom prst="rect">
            <a:avLst/>
          </a:prstGeom>
        </p:spPr>
      </p:pic>
      <p:sp>
        <p:nvSpPr>
          <p:cNvPr id="7" name="Title 1"/>
          <p:cNvSpPr>
            <a:spLocks noGrp="1"/>
          </p:cNvSpPr>
          <p:nvPr>
            <p:ph type="title"/>
          </p:nvPr>
        </p:nvSpPr>
        <p:spPr>
          <a:xfrm>
            <a:off x="457200" y="122238"/>
            <a:ext cx="8229600" cy="714375"/>
          </a:xfrm>
        </p:spPr>
        <p:txBody>
          <a:bodyPr/>
          <a:lstStyle/>
          <a:p>
            <a:pPr eaLnBrk="1" hangingPunct="1"/>
            <a:r>
              <a:rPr lang="en-US" altLang="zh-CN" b="0" dirty="0"/>
              <a:t>Introduction</a:t>
            </a:r>
            <a:endParaRPr lang="en-US" altLang="zh-CN" dirty="0"/>
          </a:p>
        </p:txBody>
      </p:sp>
    </p:spTree>
    <p:extLst>
      <p:ext uri="{BB962C8B-B14F-4D97-AF65-F5344CB8AC3E}">
        <p14:creationId xmlns:p14="http://schemas.microsoft.com/office/powerpoint/2010/main" val="1920391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One of the most important problems in computer science is whether </a:t>
            </a:r>
            <a:r>
              <a:rPr lang="en-US" altLang="zh-CN" sz="2400" b="0" kern="0" dirty="0">
                <a:solidFill>
                  <a:srgbClr val="FF0000"/>
                </a:solidFill>
              </a:rPr>
              <a:t>P = NP </a:t>
            </a:r>
            <a:r>
              <a:rPr lang="en-US" altLang="zh-CN" sz="2400" b="0" kern="0" dirty="0"/>
              <a:t>or P </a:t>
            </a:r>
            <a:r>
              <a:rPr lang="zh-CN" altLang="en-US" sz="2400" b="0" kern="0" dirty="0"/>
              <a:t>≠ </a:t>
            </a:r>
            <a:r>
              <a:rPr lang="en-US" altLang="zh-CN" sz="2400" b="0" kern="0" dirty="0"/>
              <a:t>NP? Observe that P </a:t>
            </a:r>
            <a:r>
              <a:rPr lang="zh-CN" altLang="en-US" b="0" dirty="0"/>
              <a:t>⊆</a:t>
            </a:r>
            <a:r>
              <a:rPr lang="en-US" altLang="zh-CN" sz="2400" b="0" kern="0" dirty="0"/>
              <a:t> NP.</a:t>
            </a:r>
          </a:p>
          <a:p>
            <a:pPr lvl="1" algn="just" eaLnBrk="1" hangingPunct="1"/>
            <a:r>
              <a:rPr lang="en-US" altLang="zh-CN" sz="2000" b="0" kern="0" dirty="0"/>
              <a:t>Given a problem π </a:t>
            </a:r>
            <a:r>
              <a:rPr lang="zh-CN" altLang="en-US" sz="2000" b="0" kern="0" dirty="0"/>
              <a:t>∈</a:t>
            </a:r>
            <a:r>
              <a:rPr lang="en-US" altLang="zh-CN" sz="2000" b="0" kern="0" dirty="0"/>
              <a:t> P, and a certificate, to verify the validity of a yes-input (an instance of π), we can simply </a:t>
            </a:r>
            <a:r>
              <a:rPr lang="en-US" altLang="zh-CN" sz="2000" b="0" kern="0" dirty="0">
                <a:solidFill>
                  <a:srgbClr val="0070C0"/>
                </a:solidFill>
              </a:rPr>
              <a:t>solve</a:t>
            </a:r>
            <a:r>
              <a:rPr lang="en-US" altLang="zh-CN" sz="2000" b="0" kern="0" dirty="0"/>
              <a:t> π in polynomial time (since π </a:t>
            </a:r>
            <a:r>
              <a:rPr lang="zh-CN" altLang="en-US" sz="2000" b="0" kern="0" dirty="0"/>
              <a:t>∈</a:t>
            </a:r>
            <a:r>
              <a:rPr lang="en-US" altLang="zh-CN" sz="2000" b="0" kern="0" dirty="0"/>
              <a:t> P). It implies π </a:t>
            </a:r>
            <a:r>
              <a:rPr lang="zh-CN" altLang="en-US" sz="2000" b="0" kern="0" dirty="0"/>
              <a:t>∈</a:t>
            </a:r>
            <a:r>
              <a:rPr lang="en-US" altLang="zh-CN" sz="2000" b="0" kern="0" dirty="0"/>
              <a:t> NP.</a:t>
            </a:r>
          </a:p>
          <a:p>
            <a:pPr lvl="1" algn="just" eaLnBrk="1" hangingPunct="1"/>
            <a:endParaRPr lang="en-US" altLang="zh-CN" sz="2000" b="0" kern="0" dirty="0"/>
          </a:p>
          <a:p>
            <a:pPr algn="just" eaLnBrk="1" hangingPunct="1"/>
            <a:r>
              <a:rPr lang="en-US" altLang="zh-CN" sz="2400" b="0" kern="0" dirty="0"/>
              <a:t>Intuitively, NP </a:t>
            </a:r>
            <a:r>
              <a:rPr lang="zh-CN" altLang="en-US" sz="2400" b="0" dirty="0"/>
              <a:t>⊆</a:t>
            </a:r>
            <a:r>
              <a:rPr lang="en-US" altLang="zh-CN" sz="2400" b="0" kern="0" dirty="0"/>
              <a:t> P is doubtful.</a:t>
            </a:r>
          </a:p>
          <a:p>
            <a:pPr lvl="1" algn="just" eaLnBrk="1" hangingPunct="1"/>
            <a:r>
              <a:rPr lang="en-US" altLang="zh-CN" sz="2000" b="0" kern="0" dirty="0"/>
              <a:t>After all, just being able to </a:t>
            </a:r>
            <a:r>
              <a:rPr lang="en-US" altLang="zh-CN" sz="2000" b="0" kern="0" dirty="0">
                <a:solidFill>
                  <a:srgbClr val="0070C0"/>
                </a:solidFill>
              </a:rPr>
              <a:t>verify</a:t>
            </a:r>
            <a:r>
              <a:rPr lang="en-US" altLang="zh-CN" sz="2000" b="0" kern="0" dirty="0"/>
              <a:t> a certificate (corresponding to a yes-input) in polynomial time does not necessary mean we can tell whether an input is a yes-input in polynomial time.</a:t>
            </a:r>
          </a:p>
          <a:p>
            <a:pPr lvl="1" algn="just" eaLnBrk="1" hangingPunct="1"/>
            <a:endParaRPr lang="en-US" altLang="zh-CN" sz="2000" b="0" kern="0" dirty="0"/>
          </a:p>
          <a:p>
            <a:pPr lvl="1" algn="just" eaLnBrk="1" hangingPunct="1"/>
            <a:r>
              <a:rPr lang="en-US" altLang="zh-CN" sz="2000" b="0" kern="0" dirty="0"/>
              <a:t>However, 30 years after the P = NP? problem was first proposed, we are still no closer to solving it and do not know the answer. The search for a solution, though, has provided us with deep insights into what distinguishes an “easy” problem from a “hard” one.</a:t>
            </a:r>
          </a:p>
        </p:txBody>
      </p:sp>
      <p:sp>
        <p:nvSpPr>
          <p:cNvPr id="19458" name="Title 1"/>
          <p:cNvSpPr>
            <a:spLocks noGrp="1"/>
          </p:cNvSpPr>
          <p:nvPr>
            <p:ph type="title"/>
          </p:nvPr>
        </p:nvSpPr>
        <p:spPr/>
        <p:txBody>
          <a:bodyPr/>
          <a:lstStyle/>
          <a:p>
            <a:pPr eaLnBrk="1" hangingPunct="1"/>
            <a:r>
              <a:rPr lang="en-US" altLang="zh-CN" b="0" dirty="0"/>
              <a:t>P = NP?</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50</a:t>
            </a:fld>
            <a:endParaRPr lang="en-US" altLang="zh-CN" sz="1200" b="0">
              <a:ea typeface="Gulim" pitchFamily="34" charset="-127"/>
            </a:endParaRPr>
          </a:p>
        </p:txBody>
      </p:sp>
    </p:spTree>
    <p:extLst>
      <p:ext uri="{BB962C8B-B14F-4D97-AF65-F5344CB8AC3E}">
        <p14:creationId xmlns:p14="http://schemas.microsoft.com/office/powerpoint/2010/main" val="80819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980728"/>
            <a:ext cx="8507288" cy="5688632"/>
          </a:xfrm>
        </p:spPr>
        <p:txBody>
          <a:bodyPr/>
          <a:lstStyle/>
          <a:p>
            <a:pPr eaLnBrk="1" hangingPunct="1">
              <a:spcBef>
                <a:spcPts val="1000"/>
              </a:spcBef>
            </a:pPr>
            <a:r>
              <a:rPr lang="en-US" altLang="zh-CN" sz="3400" dirty="0">
                <a:solidFill>
                  <a:schemeClr val="bg1">
                    <a:lumMod val="65000"/>
                  </a:schemeClr>
                </a:solidFill>
              </a:rPr>
              <a:t>Introduction to Part V</a:t>
            </a:r>
          </a:p>
          <a:p>
            <a:pPr eaLnBrk="1" hangingPunct="1">
              <a:spcBef>
                <a:spcPts val="1000"/>
              </a:spcBef>
            </a:pPr>
            <a:r>
              <a:rPr lang="en-US" altLang="zh-CN" sz="3400" dirty="0">
                <a:solidFill>
                  <a:schemeClr val="bg1">
                    <a:lumMod val="65000"/>
                  </a:schemeClr>
                </a:solidFill>
              </a:rPr>
              <a:t>Problem Classes: P and NP</a:t>
            </a:r>
          </a:p>
          <a:p>
            <a:pPr lvl="1" eaLnBrk="1" hangingPunct="1">
              <a:spcBef>
                <a:spcPts val="300"/>
              </a:spcBef>
            </a:pPr>
            <a:r>
              <a:rPr lang="en-US" altLang="zh-CN" sz="2600" dirty="0">
                <a:solidFill>
                  <a:schemeClr val="bg1">
                    <a:lumMod val="65000"/>
                  </a:schemeClr>
                </a:solidFill>
              </a:rPr>
              <a:t>Input size of a problem</a:t>
            </a:r>
          </a:p>
          <a:p>
            <a:pPr lvl="1" eaLnBrk="1" hangingPunct="1">
              <a:spcBef>
                <a:spcPts val="300"/>
              </a:spcBef>
            </a:pPr>
            <a:r>
              <a:rPr lang="en-US" altLang="zh-CN" sz="2600" dirty="0">
                <a:solidFill>
                  <a:schemeClr val="bg1">
                    <a:lumMod val="65000"/>
                  </a:schemeClr>
                </a:solidFill>
              </a:rPr>
              <a:t>Optimization problems vs Decision problems</a:t>
            </a:r>
          </a:p>
          <a:p>
            <a:pPr lvl="1" eaLnBrk="1" hangingPunct="1">
              <a:spcBef>
                <a:spcPts val="300"/>
              </a:spcBef>
            </a:pPr>
            <a:r>
              <a:rPr lang="en-US" altLang="zh-CN" sz="2600" dirty="0">
                <a:solidFill>
                  <a:schemeClr val="bg1">
                    <a:lumMod val="65000"/>
                  </a:schemeClr>
                </a:solidFill>
              </a:rPr>
              <a:t>The class P and class NP</a:t>
            </a:r>
          </a:p>
          <a:p>
            <a:pPr eaLnBrk="1" hangingPunct="1">
              <a:spcBef>
                <a:spcPts val="1000"/>
              </a:spcBef>
            </a:pPr>
            <a:r>
              <a:rPr lang="en-US" altLang="zh-CN" sz="3400" dirty="0">
                <a:solidFill>
                  <a:srgbClr val="FF0000"/>
                </a:solidFill>
              </a:rPr>
              <a:t>Introduction to NP-Completeness (NPC)</a:t>
            </a:r>
          </a:p>
          <a:p>
            <a:pPr lvl="1" eaLnBrk="1" hangingPunct="1">
              <a:spcBef>
                <a:spcPts val="1000"/>
              </a:spcBef>
            </a:pPr>
            <a:r>
              <a:rPr lang="en-US" altLang="zh-CN" sz="2600" dirty="0">
                <a:solidFill>
                  <a:srgbClr val="FF0000"/>
                </a:solidFill>
              </a:rPr>
              <a:t>Polynomial-time reductions</a:t>
            </a:r>
          </a:p>
          <a:p>
            <a:pPr lvl="1" eaLnBrk="1" hangingPunct="1">
              <a:spcBef>
                <a:spcPts val="1000"/>
              </a:spcBef>
            </a:pPr>
            <a:r>
              <a:rPr lang="en-US" altLang="zh-CN" sz="2600" dirty="0"/>
              <a:t>The class NPC</a:t>
            </a:r>
          </a:p>
          <a:p>
            <a:pPr lvl="1" eaLnBrk="1" hangingPunct="1">
              <a:spcBef>
                <a:spcPts val="1000"/>
              </a:spcBef>
            </a:pPr>
            <a:r>
              <a:rPr lang="en-US" altLang="zh-CN" sz="2600" dirty="0"/>
              <a:t>NP-Complete problems</a:t>
            </a:r>
          </a:p>
          <a:p>
            <a:pPr lvl="1" eaLnBrk="1" hangingPunct="1">
              <a:spcBef>
                <a:spcPts val="1000"/>
              </a:spcBef>
            </a:pPr>
            <a:r>
              <a:rPr lang="en-US" altLang="zh-CN" sz="2600" dirty="0"/>
              <a:t>Optimization vs. Decision problems about NPC</a:t>
            </a:r>
          </a:p>
          <a:p>
            <a:pPr eaLnBrk="1" hangingPunct="1">
              <a:spcBef>
                <a:spcPts val="1000"/>
              </a:spcBef>
            </a:pPr>
            <a:r>
              <a:rPr lang="en-US" altLang="zh-CN" sz="3400" dirty="0"/>
              <a:t>Summary</a:t>
            </a:r>
            <a:endParaRPr lang="en-US" altLang="zh-CN" sz="2600" dirty="0"/>
          </a:p>
        </p:txBody>
      </p:sp>
      <p:sp>
        <p:nvSpPr>
          <p:cNvPr id="19458" name="Title 1"/>
          <p:cNvSpPr>
            <a:spLocks noGrp="1"/>
          </p:cNvSpPr>
          <p:nvPr>
            <p:ph type="title"/>
          </p:nvPr>
        </p:nvSpPr>
        <p:spPr/>
        <p:txBody>
          <a:bodyPr/>
          <a:lstStyle/>
          <a:p>
            <a:pPr eaLnBrk="1" hangingPunct="1"/>
            <a:r>
              <a:rPr lang="en-US" altLang="zh-CN" b="0" dirty="0">
                <a:latin typeface="Calibri" panose="020F0502020204030204" pitchFamily="34" charset="0"/>
                <a:cs typeface="Calibri" panose="020F0502020204030204" pitchFamily="34" charset="0"/>
              </a:rPr>
              <a:t>Outline</a:t>
            </a:r>
            <a:endParaRPr lang="en-US" altLang="zh-CN" dirty="0">
              <a:latin typeface="Calibri" panose="020F0502020204030204" pitchFamily="34" charset="0"/>
              <a:cs typeface="Calibri" panose="020F0502020204030204" pitchFamily="34" charset="0"/>
            </a:endParaRP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51</a:t>
            </a:fld>
            <a:endParaRPr lang="en-US" altLang="zh-CN" sz="1200" b="0">
              <a:ea typeface="Gulim" pitchFamily="34" charset="-127"/>
            </a:endParaRPr>
          </a:p>
        </p:txBody>
      </p:sp>
    </p:spTree>
    <p:extLst>
      <p:ext uri="{BB962C8B-B14F-4D97-AF65-F5344CB8AC3E}">
        <p14:creationId xmlns:p14="http://schemas.microsoft.com/office/powerpoint/2010/main" val="1293799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Reduction is a relationship between problems.</a:t>
            </a:r>
          </a:p>
          <a:p>
            <a:pPr algn="just" eaLnBrk="1" hangingPunct="1"/>
            <a:r>
              <a:rPr lang="en-US" altLang="zh-CN" sz="2400" b="0" kern="0" dirty="0"/>
              <a:t>Problem Q can be reduced to Q’ if every instance of Q can be “rephrased” as an instance of Q’</a:t>
            </a:r>
          </a:p>
          <a:p>
            <a:pPr algn="just" eaLnBrk="1" hangingPunct="1"/>
            <a:r>
              <a:rPr lang="en-US" altLang="zh-CN" sz="2400" b="0" kern="0" dirty="0"/>
              <a:t>Example 1:</a:t>
            </a:r>
          </a:p>
          <a:p>
            <a:pPr lvl="1" algn="just" eaLnBrk="1" hangingPunct="1"/>
            <a:r>
              <a:rPr lang="en-US" altLang="zh-CN" sz="2000" b="0" kern="0" dirty="0"/>
              <a:t>Q: multiplying two positive numbers.</a:t>
            </a:r>
          </a:p>
          <a:p>
            <a:pPr lvl="1" algn="just" eaLnBrk="1" hangingPunct="1"/>
            <a:r>
              <a:rPr lang="en-US" altLang="zh-CN" sz="2000" b="0" kern="0" dirty="0"/>
              <a:t>Q’: adding two numbers.</a:t>
            </a:r>
          </a:p>
          <a:p>
            <a:pPr lvl="1" algn="just" eaLnBrk="1" hangingPunct="1"/>
            <a:r>
              <a:rPr lang="en-US" altLang="zh-CN" sz="2000" b="0" kern="0" dirty="0"/>
              <a:t>Q can be reduced to Q’ via a logarithmic transformation</a:t>
            </a:r>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r>
              <a:rPr lang="en-US" altLang="zh-CN" sz="2400" b="0" kern="0" dirty="0"/>
              <a:t>If Q can be reduced to Q’, Q is “no harder to solve” than Q’.</a:t>
            </a:r>
          </a:p>
          <a:p>
            <a:pPr lvl="1" algn="just" eaLnBrk="1" hangingPunct="1"/>
            <a:endParaRPr lang="en-US" altLang="zh-CN" sz="2000" b="0" kern="0" dirty="0"/>
          </a:p>
          <a:p>
            <a:pPr marL="344487" lvl="1" indent="0" algn="just" eaLnBrk="1" hangingPunct="1">
              <a:buNone/>
            </a:pPr>
            <a:endParaRPr lang="en-US" altLang="zh-CN" sz="2000" b="0" kern="0" dirty="0"/>
          </a:p>
          <a:p>
            <a:pPr lvl="1" algn="just"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What is a Reduction?</a:t>
            </a:r>
            <a:endParaRPr lang="en-US" altLang="zh-CN" sz="32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52</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156" y="3888788"/>
            <a:ext cx="2781688" cy="476316"/>
          </a:xfrm>
          <a:prstGeom prst="rect">
            <a:avLst/>
          </a:prstGeom>
        </p:spPr>
      </p:pic>
    </p:spTree>
    <p:extLst>
      <p:ext uri="{BB962C8B-B14F-4D97-AF65-F5344CB8AC3E}">
        <p14:creationId xmlns:p14="http://schemas.microsoft.com/office/powerpoint/2010/main" val="4219798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b="0" dirty="0"/>
              <a:t>Polynomial-Time Reductions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53</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14971"/>
            <a:ext cx="8313054" cy="5466357"/>
          </a:xfrm>
          <a:prstGeom prst="rect">
            <a:avLst/>
          </a:prstGeom>
        </p:spPr>
      </p:pic>
    </p:spTree>
    <p:extLst>
      <p:ext uri="{BB962C8B-B14F-4D97-AF65-F5344CB8AC3E}">
        <p14:creationId xmlns:p14="http://schemas.microsoft.com/office/powerpoint/2010/main" val="903949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Intuitively, L</a:t>
            </a:r>
            <a:r>
              <a:rPr lang="en-US" altLang="zh-CN" sz="2400" b="0" kern="0" baseline="-25000" dirty="0"/>
              <a:t>1</a:t>
            </a:r>
            <a:r>
              <a:rPr lang="en-US" altLang="zh-CN" sz="2400" b="0" kern="0" dirty="0"/>
              <a:t> ≤</a:t>
            </a:r>
            <a:r>
              <a:rPr lang="en-US" altLang="zh-CN" sz="2400" b="0" kern="0" baseline="-25000" dirty="0"/>
              <a:t>P</a:t>
            </a:r>
            <a:r>
              <a:rPr lang="en-US" altLang="zh-CN" sz="2400" b="0" kern="0" dirty="0"/>
              <a:t> L</a:t>
            </a:r>
            <a:r>
              <a:rPr lang="en-US" altLang="zh-CN" sz="2400" b="0" kern="0" baseline="-25000" dirty="0"/>
              <a:t>2</a:t>
            </a:r>
            <a:r>
              <a:rPr lang="en-US" altLang="zh-CN" sz="2400" b="0" kern="0" dirty="0"/>
              <a:t> means L</a:t>
            </a:r>
            <a:r>
              <a:rPr lang="en-US" altLang="zh-CN" sz="2400" b="0" kern="0" baseline="-25000" dirty="0"/>
              <a:t>1</a:t>
            </a:r>
            <a:r>
              <a:rPr lang="en-US" altLang="zh-CN" sz="2400" b="0" kern="0" dirty="0"/>
              <a:t> is no harder than L</a:t>
            </a:r>
            <a:r>
              <a:rPr lang="en-US" altLang="zh-CN" sz="2400" b="0" kern="0" baseline="-25000" dirty="0"/>
              <a:t>2</a:t>
            </a:r>
            <a:r>
              <a:rPr lang="en-US" altLang="zh-CN" sz="2400" b="0" kern="0" dirty="0"/>
              <a:t>.</a:t>
            </a:r>
          </a:p>
          <a:p>
            <a:pPr algn="just" eaLnBrk="1" hangingPunct="1"/>
            <a:r>
              <a:rPr lang="en-US" altLang="zh-CN" sz="2400" b="0" kern="0" dirty="0"/>
              <a:t>Given an algorithm A</a:t>
            </a:r>
            <a:r>
              <a:rPr lang="en-US" altLang="zh-CN" sz="2400" b="0" kern="0" baseline="-25000" dirty="0"/>
              <a:t>2</a:t>
            </a:r>
            <a:r>
              <a:rPr lang="en-US" altLang="zh-CN" sz="2400" b="0" kern="0" dirty="0"/>
              <a:t> for the decision problem L</a:t>
            </a:r>
            <a:r>
              <a:rPr lang="en-US" altLang="zh-CN" sz="2400" b="0" kern="0" baseline="-25000" dirty="0"/>
              <a:t>2</a:t>
            </a:r>
            <a:r>
              <a:rPr lang="en-US" altLang="zh-CN" sz="2400" b="0" kern="0" dirty="0"/>
              <a:t>, we can develop an algorithm A</a:t>
            </a:r>
            <a:r>
              <a:rPr lang="en-US" altLang="zh-CN" sz="2400" b="0" kern="0" baseline="-25000" dirty="0"/>
              <a:t>1</a:t>
            </a:r>
            <a:r>
              <a:rPr lang="en-US" altLang="zh-CN" sz="2400" b="0" kern="0" dirty="0"/>
              <a:t> to solve L</a:t>
            </a:r>
            <a:r>
              <a:rPr lang="en-US" altLang="zh-CN" sz="2400" b="0" kern="0" baseline="-25000" dirty="0"/>
              <a:t>1</a:t>
            </a:r>
            <a:r>
              <a:rPr lang="en-US" altLang="zh-CN" sz="2400" b="0" kern="0" dirty="0"/>
              <a:t>:</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r>
              <a:rPr lang="en-US" altLang="zh-CN" sz="2400" b="0" kern="0" dirty="0"/>
              <a:t>If A</a:t>
            </a:r>
            <a:r>
              <a:rPr lang="en-US" altLang="zh-CN" sz="2400" b="0" kern="0" baseline="-25000" dirty="0"/>
              <a:t>2</a:t>
            </a:r>
            <a:r>
              <a:rPr lang="en-US" altLang="zh-CN" sz="2400" b="0" kern="0" dirty="0"/>
              <a:t> is polynomial-time algorithm, so is A</a:t>
            </a:r>
            <a:r>
              <a:rPr lang="en-US" altLang="zh-CN" sz="2400" b="0" kern="0" baseline="-25000" dirty="0"/>
              <a:t>1</a:t>
            </a:r>
            <a:r>
              <a:rPr lang="en-US" altLang="zh-CN" sz="2400" b="0" kern="0" dirty="0"/>
              <a:t>.</a:t>
            </a:r>
            <a:endParaRPr lang="en-US" altLang="zh-CN" sz="2000" b="0" kern="0" dirty="0"/>
          </a:p>
          <a:p>
            <a:pPr marL="344487" lvl="1" indent="0" algn="just" eaLnBrk="1" hangingPunct="1">
              <a:buNone/>
            </a:pPr>
            <a:endParaRPr lang="en-US" altLang="zh-CN" sz="2000" b="0" kern="0" dirty="0"/>
          </a:p>
          <a:p>
            <a:pPr lvl="1" algn="just"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Polynomial-Time Reductions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54</a:t>
            </a:fld>
            <a:endParaRPr lang="en-US" altLang="zh-CN" sz="1200" b="0">
              <a:ea typeface="Gulim" pitchFamily="34" charset="-127"/>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02" y="2417249"/>
            <a:ext cx="8173591" cy="1371791"/>
          </a:xfrm>
          <a:prstGeom prst="rect">
            <a:avLst/>
          </a:prstGeom>
        </p:spPr>
      </p:pic>
    </p:spTree>
    <p:extLst>
      <p:ext uri="{BB962C8B-B14F-4D97-AF65-F5344CB8AC3E}">
        <p14:creationId xmlns:p14="http://schemas.microsoft.com/office/powerpoint/2010/main" val="3984149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Polynomial-Time Reductions f:L</a:t>
            </a:r>
            <a:r>
              <a:rPr lang="en-US" altLang="zh-CN" b="0" baseline="-25000" dirty="0"/>
              <a:t>1</a:t>
            </a:r>
            <a:r>
              <a:rPr lang="zh-CN" altLang="en-US" b="0" dirty="0"/>
              <a:t>→</a:t>
            </a:r>
            <a:r>
              <a:rPr lang="en-US" altLang="zh-CN" b="0" dirty="0"/>
              <a:t>L</a:t>
            </a:r>
            <a:r>
              <a:rPr lang="en-US" altLang="zh-CN" b="0" baseline="-25000" dirty="0"/>
              <a:t>2</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55</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80" y="853271"/>
            <a:ext cx="8075240" cy="5943446"/>
          </a:xfrm>
          <a:prstGeom prst="rect">
            <a:avLst/>
          </a:prstGeom>
        </p:spPr>
      </p:pic>
    </p:spTree>
    <p:extLst>
      <p:ext uri="{BB962C8B-B14F-4D97-AF65-F5344CB8AC3E}">
        <p14:creationId xmlns:p14="http://schemas.microsoft.com/office/powerpoint/2010/main" val="1630144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Reduction between Decision Problems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56</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57755"/>
            <a:ext cx="8119053" cy="5934477"/>
          </a:xfrm>
          <a:prstGeom prst="rect">
            <a:avLst/>
          </a:prstGeom>
        </p:spPr>
      </p:pic>
    </p:spTree>
    <p:extLst>
      <p:ext uri="{BB962C8B-B14F-4D97-AF65-F5344CB8AC3E}">
        <p14:creationId xmlns:p14="http://schemas.microsoft.com/office/powerpoint/2010/main" val="1887034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980728"/>
            <a:ext cx="8507288" cy="5688632"/>
          </a:xfrm>
        </p:spPr>
        <p:txBody>
          <a:bodyPr/>
          <a:lstStyle/>
          <a:p>
            <a:pPr eaLnBrk="1" hangingPunct="1">
              <a:spcBef>
                <a:spcPts val="1000"/>
              </a:spcBef>
            </a:pPr>
            <a:r>
              <a:rPr lang="en-US" altLang="zh-CN" sz="3400" dirty="0">
                <a:solidFill>
                  <a:schemeClr val="bg1">
                    <a:lumMod val="65000"/>
                  </a:schemeClr>
                </a:solidFill>
              </a:rPr>
              <a:t>Introduction to Part V</a:t>
            </a:r>
          </a:p>
          <a:p>
            <a:pPr eaLnBrk="1" hangingPunct="1">
              <a:spcBef>
                <a:spcPts val="1000"/>
              </a:spcBef>
            </a:pPr>
            <a:r>
              <a:rPr lang="en-US" altLang="zh-CN" sz="3400" dirty="0">
                <a:solidFill>
                  <a:schemeClr val="bg1">
                    <a:lumMod val="65000"/>
                  </a:schemeClr>
                </a:solidFill>
              </a:rPr>
              <a:t>Problem Classes: P and NP</a:t>
            </a:r>
          </a:p>
          <a:p>
            <a:pPr lvl="1" eaLnBrk="1" hangingPunct="1">
              <a:spcBef>
                <a:spcPts val="300"/>
              </a:spcBef>
            </a:pPr>
            <a:r>
              <a:rPr lang="en-US" altLang="zh-CN" sz="2600" dirty="0">
                <a:solidFill>
                  <a:schemeClr val="bg1">
                    <a:lumMod val="65000"/>
                  </a:schemeClr>
                </a:solidFill>
              </a:rPr>
              <a:t>Input size of a problem</a:t>
            </a:r>
          </a:p>
          <a:p>
            <a:pPr lvl="1" eaLnBrk="1" hangingPunct="1">
              <a:spcBef>
                <a:spcPts val="300"/>
              </a:spcBef>
            </a:pPr>
            <a:r>
              <a:rPr lang="en-US" altLang="zh-CN" sz="2600" dirty="0">
                <a:solidFill>
                  <a:schemeClr val="bg1">
                    <a:lumMod val="65000"/>
                  </a:schemeClr>
                </a:solidFill>
              </a:rPr>
              <a:t>Optimization problems vs Decision problems</a:t>
            </a:r>
          </a:p>
          <a:p>
            <a:pPr lvl="1" eaLnBrk="1" hangingPunct="1">
              <a:spcBef>
                <a:spcPts val="300"/>
              </a:spcBef>
            </a:pPr>
            <a:r>
              <a:rPr lang="en-US" altLang="zh-CN" sz="2600" dirty="0">
                <a:solidFill>
                  <a:schemeClr val="bg1">
                    <a:lumMod val="65000"/>
                  </a:schemeClr>
                </a:solidFill>
              </a:rPr>
              <a:t>The class P and class NP</a:t>
            </a:r>
          </a:p>
          <a:p>
            <a:pPr eaLnBrk="1" hangingPunct="1">
              <a:spcBef>
                <a:spcPts val="1000"/>
              </a:spcBef>
            </a:pPr>
            <a:r>
              <a:rPr lang="en-US" altLang="zh-CN" sz="3400" dirty="0">
                <a:solidFill>
                  <a:srgbClr val="FF0000"/>
                </a:solidFill>
              </a:rPr>
              <a:t>Introduction to NP-Completeness (NPC)</a:t>
            </a:r>
          </a:p>
          <a:p>
            <a:pPr lvl="1" eaLnBrk="1" hangingPunct="1">
              <a:spcBef>
                <a:spcPts val="1000"/>
              </a:spcBef>
            </a:pPr>
            <a:r>
              <a:rPr lang="en-US" altLang="zh-CN" sz="2600" dirty="0">
                <a:solidFill>
                  <a:schemeClr val="bg1">
                    <a:lumMod val="65000"/>
                  </a:schemeClr>
                </a:solidFill>
              </a:rPr>
              <a:t>Polynomial-time reductions</a:t>
            </a:r>
          </a:p>
          <a:p>
            <a:pPr lvl="1" eaLnBrk="1" hangingPunct="1">
              <a:spcBef>
                <a:spcPts val="1000"/>
              </a:spcBef>
            </a:pPr>
            <a:r>
              <a:rPr lang="en-US" altLang="zh-CN" sz="2600" dirty="0">
                <a:solidFill>
                  <a:srgbClr val="FF0000"/>
                </a:solidFill>
              </a:rPr>
              <a:t>The class NPC</a:t>
            </a:r>
          </a:p>
          <a:p>
            <a:pPr lvl="1" eaLnBrk="1" hangingPunct="1">
              <a:spcBef>
                <a:spcPts val="1000"/>
              </a:spcBef>
            </a:pPr>
            <a:r>
              <a:rPr lang="en-US" altLang="zh-CN" sz="2600" dirty="0"/>
              <a:t>NP-Complete problems and proofs</a:t>
            </a:r>
          </a:p>
          <a:p>
            <a:pPr lvl="1" eaLnBrk="1" hangingPunct="1">
              <a:spcBef>
                <a:spcPts val="1000"/>
              </a:spcBef>
            </a:pPr>
            <a:r>
              <a:rPr lang="en-US" altLang="zh-CN" sz="2600" dirty="0"/>
              <a:t>Optimization vs. Decision problems about NPC</a:t>
            </a:r>
          </a:p>
          <a:p>
            <a:pPr eaLnBrk="1" hangingPunct="1">
              <a:spcBef>
                <a:spcPts val="1000"/>
              </a:spcBef>
            </a:pPr>
            <a:r>
              <a:rPr lang="en-US" altLang="zh-CN" sz="3400" dirty="0"/>
              <a:t>Summary</a:t>
            </a:r>
            <a:endParaRPr lang="en-US" altLang="zh-CN" sz="2600" dirty="0"/>
          </a:p>
        </p:txBody>
      </p:sp>
      <p:sp>
        <p:nvSpPr>
          <p:cNvPr id="19458" name="Title 1"/>
          <p:cNvSpPr>
            <a:spLocks noGrp="1"/>
          </p:cNvSpPr>
          <p:nvPr>
            <p:ph type="title"/>
          </p:nvPr>
        </p:nvSpPr>
        <p:spPr/>
        <p:txBody>
          <a:bodyPr/>
          <a:lstStyle/>
          <a:p>
            <a:pPr eaLnBrk="1" hangingPunct="1"/>
            <a:r>
              <a:rPr lang="en-US" altLang="zh-CN" b="0" dirty="0">
                <a:latin typeface="Calibri" panose="020F0502020204030204" pitchFamily="34" charset="0"/>
                <a:cs typeface="Calibri" panose="020F0502020204030204" pitchFamily="34" charset="0"/>
              </a:rPr>
              <a:t>Outline</a:t>
            </a:r>
            <a:endParaRPr lang="en-US" altLang="zh-CN" dirty="0">
              <a:latin typeface="Calibri" panose="020F0502020204030204" pitchFamily="34" charset="0"/>
              <a:cs typeface="Calibri" panose="020F0502020204030204" pitchFamily="34" charset="0"/>
            </a:endParaRP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57</a:t>
            </a:fld>
            <a:endParaRPr lang="en-US" altLang="zh-CN" sz="1200" b="0">
              <a:ea typeface="Gulim" pitchFamily="34" charset="-127"/>
            </a:endParaRPr>
          </a:p>
        </p:txBody>
      </p:sp>
    </p:spTree>
    <p:extLst>
      <p:ext uri="{BB962C8B-B14F-4D97-AF65-F5344CB8AC3E}">
        <p14:creationId xmlns:p14="http://schemas.microsoft.com/office/powerpoint/2010/main" val="297969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We have finally reached our goal of introducing class NPC.</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None/>
            </a:pPr>
            <a:endParaRPr lang="en-US" altLang="zh-CN" sz="2400" b="0" kern="0" dirty="0"/>
          </a:p>
          <a:p>
            <a:pPr algn="just" eaLnBrk="1" hangingPunct="1"/>
            <a:r>
              <a:rPr lang="en-US" altLang="zh-CN" sz="2400" b="0" kern="0" dirty="0"/>
              <a:t>Intuitively, NPC consists of all the hardest problems in NP.</a:t>
            </a:r>
            <a:endParaRPr lang="en-US" altLang="zh-CN" sz="2000" b="0" kern="0" dirty="0"/>
          </a:p>
          <a:p>
            <a:pPr lvl="1" algn="just"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The Class NP-Complete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58</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16832"/>
            <a:ext cx="8435280" cy="2170845"/>
          </a:xfrm>
          <a:prstGeom prst="rect">
            <a:avLst/>
          </a:prstGeom>
        </p:spPr>
      </p:pic>
    </p:spTree>
    <p:extLst>
      <p:ext uri="{BB962C8B-B14F-4D97-AF65-F5344CB8AC3E}">
        <p14:creationId xmlns:p14="http://schemas.microsoft.com/office/powerpoint/2010/main" val="307928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r>
              <a:rPr lang="en-US" altLang="zh-CN" sz="2400" b="0" kern="0" dirty="0"/>
              <a:t>Let L be any problem in NPC.</a:t>
            </a:r>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NP-Completeness and Its Properties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59</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34870"/>
            <a:ext cx="8229600" cy="3954370"/>
          </a:xfrm>
          <a:prstGeom prst="rect">
            <a:avLst/>
          </a:prstGeom>
        </p:spPr>
      </p:pic>
    </p:spTree>
    <p:extLst>
      <p:ext uri="{BB962C8B-B14F-4D97-AF65-F5344CB8AC3E}">
        <p14:creationId xmlns:p14="http://schemas.microsoft.com/office/powerpoint/2010/main" val="3115658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A91A44-D592-4642-A7E6-ACB89ABCC2EE}" type="slidenum">
              <a:rPr lang="en-US" altLang="ko-KR" smtClean="0"/>
              <a:pPr/>
              <a:t>6</a:t>
            </a:fld>
            <a:endParaRPr lang="en-US" altLang="ko-KR"/>
          </a:p>
        </p:txBody>
      </p:sp>
      <p:sp>
        <p:nvSpPr>
          <p:cNvPr id="7" name="Title 1"/>
          <p:cNvSpPr>
            <a:spLocks noGrp="1"/>
          </p:cNvSpPr>
          <p:nvPr>
            <p:ph type="title"/>
          </p:nvPr>
        </p:nvSpPr>
        <p:spPr>
          <a:xfrm>
            <a:off x="457200" y="122238"/>
            <a:ext cx="8229600" cy="714375"/>
          </a:xfrm>
        </p:spPr>
        <p:txBody>
          <a:bodyPr/>
          <a:lstStyle/>
          <a:p>
            <a:pPr eaLnBrk="1" hangingPunct="1"/>
            <a:r>
              <a:rPr lang="en-US" altLang="zh-CN" b="0" dirty="0"/>
              <a:t>Introduction</a:t>
            </a:r>
            <a:endParaRPr lang="en-US" altLang="zh-CN" dirty="0"/>
          </a:p>
        </p:txBody>
      </p:sp>
      <p:pic>
        <p:nvPicPr>
          <p:cNvPr id="2" name="图片 1"/>
          <p:cNvPicPr>
            <a:picLocks noChangeAspect="1"/>
          </p:cNvPicPr>
          <p:nvPr/>
        </p:nvPicPr>
        <p:blipFill>
          <a:blip r:embed="rId2"/>
          <a:stretch>
            <a:fillRect/>
          </a:stretch>
        </p:blipFill>
        <p:spPr>
          <a:xfrm>
            <a:off x="457200" y="1182960"/>
            <a:ext cx="8229600" cy="5486400"/>
          </a:xfrm>
          <a:prstGeom prst="rect">
            <a:avLst/>
          </a:prstGeom>
        </p:spPr>
      </p:pic>
    </p:spTree>
    <p:extLst>
      <p:ext uri="{BB962C8B-B14F-4D97-AF65-F5344CB8AC3E}">
        <p14:creationId xmlns:p14="http://schemas.microsoft.com/office/powerpoint/2010/main" val="1133789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According to the above theorem,</a:t>
            </a:r>
          </a:p>
          <a:p>
            <a:pPr lvl="1" algn="just" eaLnBrk="1" hangingPunct="1"/>
            <a:r>
              <a:rPr lang="en-US" altLang="zh-CN" sz="2000" b="0" kern="0" dirty="0"/>
              <a:t>either </a:t>
            </a:r>
            <a:r>
              <a:rPr lang="en-US" altLang="zh-CN" sz="2000" b="0" kern="0" dirty="0">
                <a:solidFill>
                  <a:srgbClr val="FF0000"/>
                </a:solidFill>
              </a:rPr>
              <a:t>all</a:t>
            </a:r>
            <a:r>
              <a:rPr lang="en-US" altLang="zh-CN" sz="2000" b="0" kern="0" dirty="0"/>
              <a:t> NP-Complete problems are polynomial time solvable, or</a:t>
            </a:r>
          </a:p>
          <a:p>
            <a:pPr lvl="1" algn="just" eaLnBrk="1" hangingPunct="1"/>
            <a:r>
              <a:rPr lang="en-US" altLang="zh-CN" sz="2000" b="0" kern="0" dirty="0">
                <a:solidFill>
                  <a:srgbClr val="FF0000"/>
                </a:solidFill>
              </a:rPr>
              <a:t>all</a:t>
            </a:r>
            <a:r>
              <a:rPr lang="en-US" altLang="zh-CN" sz="2000" b="0" kern="0" dirty="0"/>
              <a:t> NP-Complete problems are not polynomial time solvable.</a:t>
            </a:r>
            <a:endParaRPr lang="en-US" altLang="zh-CN" sz="2400" b="0" kern="0" dirty="0"/>
          </a:p>
          <a:p>
            <a:pPr marL="0" indent="0" algn="just" eaLnBrk="1" hangingPunct="1">
              <a:buNone/>
            </a:pPr>
            <a:endParaRPr lang="en-US" altLang="zh-CN" sz="2400" b="0" kern="0" dirty="0"/>
          </a:p>
          <a:p>
            <a:pPr algn="just" eaLnBrk="1" hangingPunct="1"/>
            <a:r>
              <a:rPr lang="en-US" altLang="zh-CN" sz="2400" b="0" kern="0" dirty="0"/>
              <a:t>This is the major reason we are interested in NP-Completeness.</a:t>
            </a:r>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NP-Completeness and Its Properties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60</a:t>
            </a:fld>
            <a:endParaRPr lang="en-US" altLang="zh-CN" sz="1200" b="0">
              <a:ea typeface="Gulim" pitchFamily="34" charset="-127"/>
            </a:endParaRPr>
          </a:p>
        </p:txBody>
      </p:sp>
    </p:spTree>
    <p:extLst>
      <p:ext uri="{BB962C8B-B14F-4D97-AF65-F5344CB8AC3E}">
        <p14:creationId xmlns:p14="http://schemas.microsoft.com/office/powerpoint/2010/main" val="2132996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b="0" dirty="0"/>
              <a:t>The Classes P, NP, and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61</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96752"/>
            <a:ext cx="8363678" cy="4427314"/>
          </a:xfrm>
          <a:prstGeom prst="rect">
            <a:avLst/>
          </a:prstGeom>
        </p:spPr>
      </p:pic>
    </p:spTree>
    <p:extLst>
      <p:ext uri="{BB962C8B-B14F-4D97-AF65-F5344CB8AC3E}">
        <p14:creationId xmlns:p14="http://schemas.microsoft.com/office/powerpoint/2010/main" val="982863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b="0" dirty="0"/>
              <a:t>The Classes P, NP, and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62</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101" y="1196752"/>
            <a:ext cx="6077798" cy="5334744"/>
          </a:xfrm>
          <a:prstGeom prst="rect">
            <a:avLst/>
          </a:prstGeom>
        </p:spPr>
      </p:pic>
    </p:spTree>
    <p:extLst>
      <p:ext uri="{BB962C8B-B14F-4D97-AF65-F5344CB8AC3E}">
        <p14:creationId xmlns:p14="http://schemas.microsoft.com/office/powerpoint/2010/main" val="859332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980728"/>
            <a:ext cx="8507288" cy="5688632"/>
          </a:xfrm>
        </p:spPr>
        <p:txBody>
          <a:bodyPr/>
          <a:lstStyle/>
          <a:p>
            <a:pPr eaLnBrk="1" hangingPunct="1">
              <a:spcBef>
                <a:spcPts val="1000"/>
              </a:spcBef>
            </a:pPr>
            <a:r>
              <a:rPr lang="en-US" altLang="zh-CN" sz="3400" dirty="0">
                <a:solidFill>
                  <a:schemeClr val="bg1">
                    <a:lumMod val="65000"/>
                  </a:schemeClr>
                </a:solidFill>
              </a:rPr>
              <a:t>Introduction to Part V</a:t>
            </a:r>
          </a:p>
          <a:p>
            <a:pPr eaLnBrk="1" hangingPunct="1">
              <a:spcBef>
                <a:spcPts val="1000"/>
              </a:spcBef>
            </a:pPr>
            <a:r>
              <a:rPr lang="en-US" altLang="zh-CN" sz="3400" dirty="0">
                <a:solidFill>
                  <a:schemeClr val="bg1">
                    <a:lumMod val="65000"/>
                  </a:schemeClr>
                </a:solidFill>
              </a:rPr>
              <a:t>Problem Classes: P and NP</a:t>
            </a:r>
          </a:p>
          <a:p>
            <a:pPr lvl="1" eaLnBrk="1" hangingPunct="1">
              <a:spcBef>
                <a:spcPts val="300"/>
              </a:spcBef>
            </a:pPr>
            <a:r>
              <a:rPr lang="en-US" altLang="zh-CN" sz="2600" dirty="0">
                <a:solidFill>
                  <a:schemeClr val="bg1">
                    <a:lumMod val="65000"/>
                  </a:schemeClr>
                </a:solidFill>
              </a:rPr>
              <a:t>Input size of a problem</a:t>
            </a:r>
          </a:p>
          <a:p>
            <a:pPr lvl="1" eaLnBrk="1" hangingPunct="1">
              <a:spcBef>
                <a:spcPts val="300"/>
              </a:spcBef>
            </a:pPr>
            <a:r>
              <a:rPr lang="en-US" altLang="zh-CN" sz="2600" dirty="0">
                <a:solidFill>
                  <a:schemeClr val="bg1">
                    <a:lumMod val="65000"/>
                  </a:schemeClr>
                </a:solidFill>
              </a:rPr>
              <a:t>Optimization problems vs Decision problems</a:t>
            </a:r>
          </a:p>
          <a:p>
            <a:pPr lvl="1" eaLnBrk="1" hangingPunct="1">
              <a:spcBef>
                <a:spcPts val="300"/>
              </a:spcBef>
            </a:pPr>
            <a:r>
              <a:rPr lang="en-US" altLang="zh-CN" sz="2600" dirty="0">
                <a:solidFill>
                  <a:schemeClr val="bg1">
                    <a:lumMod val="65000"/>
                  </a:schemeClr>
                </a:solidFill>
              </a:rPr>
              <a:t>The class P and class NP</a:t>
            </a:r>
          </a:p>
          <a:p>
            <a:pPr eaLnBrk="1" hangingPunct="1">
              <a:spcBef>
                <a:spcPts val="1000"/>
              </a:spcBef>
            </a:pPr>
            <a:r>
              <a:rPr lang="en-US" altLang="zh-CN" sz="3400" dirty="0">
                <a:solidFill>
                  <a:srgbClr val="FF0000"/>
                </a:solidFill>
              </a:rPr>
              <a:t>Introduction to NP-Completeness (NPC)</a:t>
            </a:r>
          </a:p>
          <a:p>
            <a:pPr lvl="1" eaLnBrk="1" hangingPunct="1">
              <a:spcBef>
                <a:spcPts val="1000"/>
              </a:spcBef>
            </a:pPr>
            <a:r>
              <a:rPr lang="en-US" altLang="zh-CN" sz="2600" dirty="0">
                <a:solidFill>
                  <a:schemeClr val="bg1">
                    <a:lumMod val="65000"/>
                  </a:schemeClr>
                </a:solidFill>
              </a:rPr>
              <a:t>Polynomial-time reductions</a:t>
            </a:r>
          </a:p>
          <a:p>
            <a:pPr lvl="1" eaLnBrk="1" hangingPunct="1">
              <a:spcBef>
                <a:spcPts val="1000"/>
              </a:spcBef>
            </a:pPr>
            <a:r>
              <a:rPr lang="en-US" altLang="zh-CN" sz="2600" dirty="0">
                <a:solidFill>
                  <a:schemeClr val="bg1">
                    <a:lumMod val="65000"/>
                  </a:schemeClr>
                </a:solidFill>
              </a:rPr>
              <a:t>The class NPC</a:t>
            </a:r>
          </a:p>
          <a:p>
            <a:pPr lvl="1" eaLnBrk="1" hangingPunct="1">
              <a:spcBef>
                <a:spcPts val="1000"/>
              </a:spcBef>
            </a:pPr>
            <a:r>
              <a:rPr lang="en-US" altLang="zh-CN" sz="2600" dirty="0">
                <a:solidFill>
                  <a:srgbClr val="FF0000"/>
                </a:solidFill>
              </a:rPr>
              <a:t>NP-Complete problems</a:t>
            </a:r>
          </a:p>
          <a:p>
            <a:pPr lvl="1" eaLnBrk="1" hangingPunct="1">
              <a:spcBef>
                <a:spcPts val="1000"/>
              </a:spcBef>
            </a:pPr>
            <a:r>
              <a:rPr lang="en-US" altLang="zh-CN" sz="2600" dirty="0"/>
              <a:t>Optimization vs. Decision problems about NPC</a:t>
            </a:r>
          </a:p>
          <a:p>
            <a:pPr eaLnBrk="1" hangingPunct="1">
              <a:spcBef>
                <a:spcPts val="1000"/>
              </a:spcBef>
            </a:pPr>
            <a:r>
              <a:rPr lang="en-US" altLang="zh-CN" sz="3400" dirty="0"/>
              <a:t>Summary</a:t>
            </a:r>
            <a:endParaRPr lang="en-US" altLang="zh-CN" sz="2600" dirty="0"/>
          </a:p>
        </p:txBody>
      </p:sp>
      <p:sp>
        <p:nvSpPr>
          <p:cNvPr id="19458" name="Title 1"/>
          <p:cNvSpPr>
            <a:spLocks noGrp="1"/>
          </p:cNvSpPr>
          <p:nvPr>
            <p:ph type="title"/>
          </p:nvPr>
        </p:nvSpPr>
        <p:spPr/>
        <p:txBody>
          <a:bodyPr/>
          <a:lstStyle/>
          <a:p>
            <a:pPr eaLnBrk="1" hangingPunct="1"/>
            <a:r>
              <a:rPr lang="en-US" altLang="zh-CN" b="0" dirty="0">
                <a:latin typeface="Calibri" panose="020F0502020204030204" pitchFamily="34" charset="0"/>
                <a:cs typeface="Calibri" panose="020F0502020204030204" pitchFamily="34" charset="0"/>
              </a:rPr>
              <a:t>Outline</a:t>
            </a:r>
            <a:endParaRPr lang="en-US" altLang="zh-CN" dirty="0">
              <a:latin typeface="Calibri" panose="020F0502020204030204" pitchFamily="34" charset="0"/>
              <a:cs typeface="Calibri" panose="020F0502020204030204" pitchFamily="34" charset="0"/>
            </a:endParaRP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63</a:t>
            </a:fld>
            <a:endParaRPr lang="en-US" altLang="zh-CN" sz="1200" b="0">
              <a:ea typeface="Gulim" pitchFamily="34" charset="-127"/>
            </a:endParaRPr>
          </a:p>
        </p:txBody>
      </p:sp>
    </p:spTree>
    <p:extLst>
      <p:ext uri="{BB962C8B-B14F-4D97-AF65-F5344CB8AC3E}">
        <p14:creationId xmlns:p14="http://schemas.microsoft.com/office/powerpoint/2010/main" val="18492355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From the definition of NP-complete, it appears impossible to prove one problem L ∈ NPC!</a:t>
            </a:r>
          </a:p>
          <a:p>
            <a:pPr lvl="1" algn="just" eaLnBrk="1" hangingPunct="1"/>
            <a:r>
              <a:rPr lang="en-US" altLang="zh-CN" sz="2000" b="0" kern="0" dirty="0"/>
              <a:t>By definition, it requires us to show </a:t>
            </a:r>
            <a:r>
              <a:rPr lang="en-US" altLang="zh-CN" sz="2000" b="0" kern="0" dirty="0">
                <a:solidFill>
                  <a:srgbClr val="0070C0"/>
                </a:solidFill>
              </a:rPr>
              <a:t>every</a:t>
            </a:r>
            <a:r>
              <a:rPr lang="en-US" altLang="zh-CN" sz="2000" b="0" kern="0" dirty="0"/>
              <a:t> L’ ∈ NP, L’ ≤</a:t>
            </a:r>
            <a:r>
              <a:rPr lang="en-US" altLang="zh-CN" sz="2000" b="0" kern="0" baseline="-25000" dirty="0"/>
              <a:t>P</a:t>
            </a:r>
            <a:r>
              <a:rPr lang="en-US" altLang="zh-CN" sz="2000" b="0" kern="0" dirty="0"/>
              <a:t> L.</a:t>
            </a:r>
          </a:p>
          <a:p>
            <a:pPr lvl="1" algn="just" eaLnBrk="1" hangingPunct="1"/>
            <a:r>
              <a:rPr lang="en-US" altLang="zh-CN" sz="2000" b="0" kern="0" dirty="0"/>
              <a:t>But there are </a:t>
            </a:r>
            <a:r>
              <a:rPr lang="en-US" altLang="zh-CN" sz="2000" b="0" kern="0" dirty="0">
                <a:solidFill>
                  <a:srgbClr val="0070C0"/>
                </a:solidFill>
              </a:rPr>
              <a:t>infinitely</a:t>
            </a:r>
            <a:r>
              <a:rPr lang="en-US" altLang="zh-CN" sz="2000" b="0" kern="0" dirty="0"/>
              <a:t> many problems in NP, so how can we argue there exists a reduction from every L’ to L?</a:t>
            </a:r>
          </a:p>
          <a:p>
            <a:pPr algn="just" eaLnBrk="1" hangingPunct="1"/>
            <a:r>
              <a:rPr lang="en-US" altLang="zh-CN" sz="2400" b="0" kern="0" dirty="0"/>
              <a:t>Fortunately, due to the </a:t>
            </a:r>
            <a:r>
              <a:rPr lang="en-US" altLang="zh-CN" sz="2400" b="0" kern="0" dirty="0">
                <a:solidFill>
                  <a:srgbClr val="FF0000"/>
                </a:solidFill>
              </a:rPr>
              <a:t>transitivity</a:t>
            </a:r>
            <a:r>
              <a:rPr lang="en-US" altLang="zh-CN" sz="2400" b="0" kern="0" dirty="0"/>
              <a:t> property of the relation ≤</a:t>
            </a:r>
            <a:r>
              <a:rPr lang="en-US" altLang="zh-CN" sz="2400" b="0" kern="0" baseline="-25000" dirty="0"/>
              <a:t>p</a:t>
            </a:r>
            <a:r>
              <a:rPr lang="en-US" altLang="zh-CN" sz="2400" b="0" kern="0" dirty="0"/>
              <a:t>, we have an alternative way to show that a decision problem L ∈ NPC:</a:t>
            </a:r>
          </a:p>
          <a:p>
            <a:pPr lvl="1" algn="just" eaLnBrk="1" hangingPunct="1"/>
            <a:r>
              <a:rPr lang="en-US" altLang="zh-CN" sz="2000" b="0" kern="0" dirty="0"/>
              <a:t>(a) L ∈ NP;</a:t>
            </a:r>
          </a:p>
          <a:p>
            <a:pPr lvl="1" algn="just" eaLnBrk="1" hangingPunct="1"/>
            <a:r>
              <a:rPr lang="en-US" altLang="zh-CN" sz="2000" b="0" kern="0" dirty="0"/>
              <a:t>(b) for some L’ ∈ NPC, L’ ≤</a:t>
            </a:r>
            <a:r>
              <a:rPr lang="en-US" altLang="zh-CN" sz="2000" b="0" kern="0" baseline="-25000" dirty="0"/>
              <a:t>P</a:t>
            </a:r>
            <a:r>
              <a:rPr lang="en-US" altLang="zh-CN" sz="2000" b="0" kern="0" dirty="0"/>
              <a:t> L.</a:t>
            </a:r>
          </a:p>
          <a:p>
            <a:pPr algn="just" eaLnBrk="1" hangingPunct="1"/>
            <a:endParaRPr lang="en-US" altLang="zh-CN" sz="2400" b="0" kern="0" dirty="0"/>
          </a:p>
          <a:p>
            <a:pPr marL="0" indent="0" algn="just" eaLnBrk="1" hangingPunct="1">
              <a:buNone/>
            </a:pPr>
            <a:endParaRPr lang="en-US" altLang="zh-CN" sz="2400" b="0" kern="0" dirty="0"/>
          </a:p>
          <a:p>
            <a:pPr marL="344487" lvl="1" indent="0" algn="just" eaLnBrk="1" hangingPunct="1">
              <a:buNone/>
            </a:pPr>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The Class NP-Complete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64</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46" y="4742443"/>
            <a:ext cx="8226354" cy="1350853"/>
          </a:xfrm>
          <a:prstGeom prst="rect">
            <a:avLst/>
          </a:prstGeom>
        </p:spPr>
      </p:pic>
    </p:spTree>
    <p:extLst>
      <p:ext uri="{BB962C8B-B14F-4D97-AF65-F5344CB8AC3E}">
        <p14:creationId xmlns:p14="http://schemas.microsoft.com/office/powerpoint/2010/main" val="2597660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None/>
            </a:pPr>
            <a:endParaRPr lang="en-US" altLang="zh-CN" sz="2400" b="0" kern="0" dirty="0"/>
          </a:p>
          <a:p>
            <a:pPr algn="just" eaLnBrk="1" hangingPunct="1"/>
            <a:r>
              <a:rPr lang="en-US" altLang="zh-CN" sz="2400" b="0" kern="0" dirty="0">
                <a:solidFill>
                  <a:srgbClr val="0070C0"/>
                </a:solidFill>
              </a:rPr>
              <a:t>Remark</a:t>
            </a:r>
            <a:r>
              <a:rPr lang="en-US" altLang="zh-CN" sz="2400" b="0" kern="0" dirty="0"/>
              <a:t>: Since Cook showed that SAT ∈ NPC, thousands of problems have been shown to be in NPC using the reduction approach described earlier.</a:t>
            </a:r>
          </a:p>
          <a:p>
            <a:pPr algn="just" eaLnBrk="1" hangingPunct="1"/>
            <a:r>
              <a:rPr lang="en-US" altLang="zh-CN" sz="2400" b="0" kern="0" dirty="0">
                <a:solidFill>
                  <a:srgbClr val="0070C0"/>
                </a:solidFill>
              </a:rPr>
              <a:t>Remark</a:t>
            </a:r>
            <a:r>
              <a:rPr lang="en-US" altLang="zh-CN" sz="2400" b="0" kern="0" dirty="0"/>
              <a:t>: With a little more work we can also show that 3-SAT ∈ NPC as well. pp. 998-1002.</a:t>
            </a:r>
          </a:p>
          <a:p>
            <a:pPr algn="just" eaLnBrk="1" hangingPunct="1"/>
            <a:r>
              <a:rPr lang="en-US" altLang="zh-CN" sz="2400" b="0" kern="0" dirty="0">
                <a:solidFill>
                  <a:srgbClr val="00B050"/>
                </a:solidFill>
              </a:rPr>
              <a:t>Note</a:t>
            </a:r>
            <a:r>
              <a:rPr lang="en-US" altLang="zh-CN" sz="2400" b="0" kern="0" dirty="0"/>
              <a:t>: For the purposes of this course you only need to know the validity of Cook’s Theorem, and 3-SAT ∈ NPC but do not need to know how to prove them.</a:t>
            </a:r>
          </a:p>
        </p:txBody>
      </p:sp>
      <p:sp>
        <p:nvSpPr>
          <p:cNvPr id="19458" name="Title 1"/>
          <p:cNvSpPr>
            <a:spLocks noGrp="1"/>
          </p:cNvSpPr>
          <p:nvPr>
            <p:ph type="title"/>
          </p:nvPr>
        </p:nvSpPr>
        <p:spPr/>
        <p:txBody>
          <a:bodyPr/>
          <a:lstStyle/>
          <a:p>
            <a:pPr eaLnBrk="1" hangingPunct="1"/>
            <a:r>
              <a:rPr lang="en-US" altLang="zh-CN" b="0" dirty="0"/>
              <a:t>Cook’s Theorem (SAT ∈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65</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08621"/>
            <a:ext cx="8363272" cy="2143527"/>
          </a:xfrm>
          <a:prstGeom prst="rect">
            <a:avLst/>
          </a:prstGeom>
        </p:spPr>
      </p:pic>
    </p:spTree>
    <p:extLst>
      <p:ext uri="{BB962C8B-B14F-4D97-AF65-F5344CB8AC3E}">
        <p14:creationId xmlns:p14="http://schemas.microsoft.com/office/powerpoint/2010/main" val="1047048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In the rest of this lecture, we will discuss the following specific NP-Complete problems.</a:t>
            </a:r>
          </a:p>
          <a:p>
            <a:pPr lvl="1" algn="just" eaLnBrk="1" hangingPunct="1"/>
            <a:r>
              <a:rPr lang="en-US" altLang="zh-CN" sz="2000" b="0" kern="0" dirty="0"/>
              <a:t>SAT and 3-SAT.</a:t>
            </a:r>
          </a:p>
          <a:p>
            <a:pPr lvl="2" algn="just" eaLnBrk="1" hangingPunct="1"/>
            <a:r>
              <a:rPr lang="en-US" altLang="zh-CN" sz="1700" b="0" kern="0" dirty="0"/>
              <a:t>We will assume that they are NP-complete (from textbook).</a:t>
            </a:r>
          </a:p>
          <a:p>
            <a:pPr lvl="1" algn="just" eaLnBrk="1" hangingPunct="1"/>
            <a:r>
              <a:rPr lang="en-US" altLang="zh-CN" sz="2000" b="0" kern="0" dirty="0"/>
              <a:t>DCLIQUE:</a:t>
            </a:r>
          </a:p>
          <a:p>
            <a:pPr lvl="2" algn="just" eaLnBrk="1" hangingPunct="1"/>
            <a:r>
              <a:rPr lang="en-US" altLang="zh-CN" sz="1700" b="0" kern="0" dirty="0"/>
              <a:t>by showing 3-SAT ≤</a:t>
            </a:r>
            <a:r>
              <a:rPr lang="en-US" altLang="zh-CN" sz="1700" b="0" kern="0" baseline="-25000" dirty="0"/>
              <a:t>P</a:t>
            </a:r>
            <a:r>
              <a:rPr lang="en-US" altLang="zh-CN" sz="1700" b="0" kern="0" dirty="0"/>
              <a:t> DCLIQUE</a:t>
            </a:r>
          </a:p>
          <a:p>
            <a:pPr lvl="2" algn="just" eaLnBrk="1" hangingPunct="1"/>
            <a:r>
              <a:rPr lang="en-US" altLang="zh-CN" sz="1700" b="0" kern="0" dirty="0"/>
              <a:t>The reduction used is very unexpected!</a:t>
            </a:r>
          </a:p>
          <a:p>
            <a:pPr lvl="1" algn="just" eaLnBrk="1" hangingPunct="1"/>
            <a:r>
              <a:rPr lang="en-US" altLang="zh-CN" sz="2000" b="0" kern="0" dirty="0"/>
              <a:t>Decision Vertex Cover (DVC):</a:t>
            </a:r>
          </a:p>
          <a:p>
            <a:pPr lvl="2" algn="just" eaLnBrk="1" hangingPunct="1"/>
            <a:r>
              <a:rPr lang="en-US" altLang="zh-CN" sz="1700" b="0" kern="0" dirty="0"/>
              <a:t>by showing DCLIQUE ≤</a:t>
            </a:r>
            <a:r>
              <a:rPr lang="en-US" altLang="zh-CN" sz="1700" b="0" kern="0" baseline="-25000" dirty="0"/>
              <a:t>P</a:t>
            </a:r>
            <a:r>
              <a:rPr lang="en-US" altLang="zh-CN" sz="1700" b="0" kern="0" dirty="0"/>
              <a:t> DVC</a:t>
            </a:r>
          </a:p>
          <a:p>
            <a:pPr lvl="2" algn="just" eaLnBrk="1" hangingPunct="1"/>
            <a:r>
              <a:rPr lang="en-US" altLang="zh-CN" sz="1700" b="0" kern="0" dirty="0"/>
              <a:t>The reduction used is very natural.</a:t>
            </a:r>
          </a:p>
          <a:p>
            <a:pPr lvl="1" algn="just" eaLnBrk="1" hangingPunct="1"/>
            <a:r>
              <a:rPr lang="en-US" altLang="zh-CN" sz="2000" b="0" kern="0" dirty="0"/>
              <a:t>Decision Independent Set (DIS):</a:t>
            </a:r>
          </a:p>
          <a:p>
            <a:pPr lvl="2" algn="just" eaLnBrk="1" hangingPunct="1"/>
            <a:r>
              <a:rPr lang="en-US" altLang="zh-CN" sz="1700" b="0" kern="0" dirty="0"/>
              <a:t>by showing DCLIQUE ≤</a:t>
            </a:r>
            <a:r>
              <a:rPr lang="en-US" altLang="zh-CN" sz="1700" b="0" kern="0" baseline="-25000" dirty="0"/>
              <a:t>P</a:t>
            </a:r>
            <a:r>
              <a:rPr lang="en-US" altLang="zh-CN" sz="1700" b="0" kern="0" dirty="0"/>
              <a:t> DIS</a:t>
            </a:r>
          </a:p>
          <a:p>
            <a:pPr lvl="2" algn="just" eaLnBrk="1" hangingPunct="1"/>
            <a:r>
              <a:rPr lang="en-US" altLang="zh-CN" sz="1700" b="0" kern="0" dirty="0"/>
              <a:t>The reduction used is very natural.</a:t>
            </a:r>
            <a:endParaRPr lang="en-US" altLang="zh-CN" sz="1300" b="0" kern="0" dirty="0"/>
          </a:p>
        </p:txBody>
      </p:sp>
      <p:sp>
        <p:nvSpPr>
          <p:cNvPr id="19458" name="Title 1"/>
          <p:cNvSpPr>
            <a:spLocks noGrp="1"/>
          </p:cNvSpPr>
          <p:nvPr>
            <p:ph type="title"/>
          </p:nvPr>
        </p:nvSpPr>
        <p:spPr/>
        <p:txBody>
          <a:bodyPr/>
          <a:lstStyle/>
          <a:p>
            <a:pPr eaLnBrk="1" hangingPunct="1"/>
            <a:r>
              <a:rPr lang="en-US" altLang="zh-CN" b="0" dirty="0"/>
              <a:t>Proving that problems are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66</a:t>
            </a:fld>
            <a:endParaRPr lang="en-US" altLang="zh-CN" sz="1200" b="0">
              <a:ea typeface="Gulim" pitchFamily="34" charset="-127"/>
            </a:endParaRPr>
          </a:p>
        </p:txBody>
      </p:sp>
    </p:spTree>
    <p:extLst>
      <p:ext uri="{BB962C8B-B14F-4D97-AF65-F5344CB8AC3E}">
        <p14:creationId xmlns:p14="http://schemas.microsoft.com/office/powerpoint/2010/main" val="1825237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marL="0" indent="0" eaLnBrk="1" hangingPunct="1">
              <a:buNone/>
            </a:pPr>
            <a:endParaRPr lang="en-US" altLang="zh-CN" sz="2400" b="0" kern="0" dirty="0"/>
          </a:p>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Problem: CLIQUE</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67</a:t>
            </a:fld>
            <a:endParaRPr lang="en-US" altLang="zh-CN" sz="1200" b="0">
              <a:ea typeface="Gulim" pitchFamily="34" charset="-127"/>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97465"/>
            <a:ext cx="8435280" cy="5955872"/>
          </a:xfrm>
          <a:prstGeom prst="rect">
            <a:avLst/>
          </a:prstGeom>
        </p:spPr>
      </p:pic>
    </p:spTree>
    <p:extLst>
      <p:ext uri="{BB962C8B-B14F-4D97-AF65-F5344CB8AC3E}">
        <p14:creationId xmlns:p14="http://schemas.microsoft.com/office/powerpoint/2010/main" val="2646076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marL="0" indent="0" eaLnBrk="1" hangingPunct="1">
              <a:buNone/>
            </a:pPr>
            <a:endParaRPr lang="en-US" altLang="zh-CN" sz="2400" b="0" kern="0" dirty="0"/>
          </a:p>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NPC Problem: CLIQUE</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68</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96752"/>
            <a:ext cx="8439540" cy="4538912"/>
          </a:xfrm>
          <a:prstGeom prst="rect">
            <a:avLst/>
          </a:prstGeom>
        </p:spPr>
      </p:pic>
    </p:spTree>
    <p:extLst>
      <p:ext uri="{BB962C8B-B14F-4D97-AF65-F5344CB8AC3E}">
        <p14:creationId xmlns:p14="http://schemas.microsoft.com/office/powerpoint/2010/main" val="954902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marL="0" indent="0" eaLnBrk="1" hangingPunct="1">
              <a:buNone/>
            </a:pPr>
            <a:endParaRPr lang="en-US" altLang="zh-CN" sz="2400" b="0" kern="0" dirty="0"/>
          </a:p>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Proof that DCLIQUE ∈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69</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86342"/>
            <a:ext cx="8363272" cy="5294986"/>
          </a:xfrm>
          <a:prstGeom prst="rect">
            <a:avLst/>
          </a:prstGeom>
        </p:spPr>
      </p:pic>
    </p:spTree>
    <p:extLst>
      <p:ext uri="{BB962C8B-B14F-4D97-AF65-F5344CB8AC3E}">
        <p14:creationId xmlns:p14="http://schemas.microsoft.com/office/powerpoint/2010/main" val="316817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buFont typeface="Wingdings" panose="05000000000000000000" pitchFamily="2" charset="2"/>
              <a:buNone/>
            </a:pPr>
            <a:endParaRPr lang="en-US" altLang="zh-CN" sz="1600" dirty="0"/>
          </a:p>
          <a:p>
            <a:pPr eaLnBrk="1" hangingPunct="1"/>
            <a:r>
              <a:rPr lang="en-US" altLang="zh-CN" sz="2400" dirty="0"/>
              <a:t>Showing that a problem has an efficient algorithm is, relatively, easy</a:t>
            </a:r>
          </a:p>
          <a:p>
            <a:pPr lvl="1" eaLnBrk="1" hangingPunct="1"/>
            <a:r>
              <a:rPr lang="en-US" altLang="zh-CN" sz="2000" dirty="0"/>
              <a:t>“All that is needed is to demonstrate an algorithm.</a:t>
            </a:r>
          </a:p>
          <a:p>
            <a:pPr lvl="1" eaLnBrk="1" hangingPunct="1"/>
            <a:endParaRPr lang="en-US" altLang="zh-CN" sz="2000" dirty="0"/>
          </a:p>
          <a:p>
            <a:pPr eaLnBrk="1" hangingPunct="1"/>
            <a:r>
              <a:rPr lang="en-US" altLang="zh-CN" sz="2400" dirty="0"/>
              <a:t>Proving that no efficient algorithm exists for a particular problem is difficult.</a:t>
            </a: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en-US" altLang="zh-CN" sz="2000" dirty="0"/>
              <a:t>We will now learn about </a:t>
            </a:r>
            <a:r>
              <a:rPr lang="en-US" altLang="zh-CN" sz="2000" dirty="0">
                <a:solidFill>
                  <a:srgbClr val="FF0000"/>
                </a:solidFill>
              </a:rPr>
              <a:t>NP-Complete</a:t>
            </a:r>
            <a:r>
              <a:rPr lang="en-US" altLang="zh-CN" sz="2000" dirty="0"/>
              <a:t> Problems, which provide us with a way to approach this question.</a:t>
            </a:r>
          </a:p>
          <a:p>
            <a:pPr marL="344487" lvl="1" indent="0" eaLnBrk="1" hangingPunct="1">
              <a:buNone/>
            </a:pPr>
            <a:endParaRPr lang="en-US" altLang="zh-CN" sz="2000" dirty="0"/>
          </a:p>
          <a:p>
            <a:pPr marL="344487" lvl="1" indent="0" eaLnBrk="1" hangingPunct="1">
              <a:buNone/>
            </a:pPr>
            <a:endParaRPr lang="en-US" altLang="zh-CN" sz="2000" dirty="0"/>
          </a:p>
          <a:p>
            <a:pPr marL="344487" lvl="1" indent="0" eaLnBrk="1" hangingPunct="1">
              <a:buNone/>
            </a:pPr>
            <a:endParaRPr lang="en-US" altLang="zh-CN" sz="2000" dirty="0"/>
          </a:p>
        </p:txBody>
      </p:sp>
      <p:sp>
        <p:nvSpPr>
          <p:cNvPr id="19458" name="Title 1"/>
          <p:cNvSpPr>
            <a:spLocks noGrp="1"/>
          </p:cNvSpPr>
          <p:nvPr>
            <p:ph type="title"/>
          </p:nvPr>
        </p:nvSpPr>
        <p:spPr/>
        <p:txBody>
          <a:bodyPr/>
          <a:lstStyle/>
          <a:p>
            <a:pPr eaLnBrk="1" hangingPunct="1"/>
            <a:r>
              <a:rPr lang="en-US" altLang="zh-CN" b="0" dirty="0"/>
              <a:t>Introduction</a:t>
            </a:r>
            <a:endParaRPr lang="en-US" altLang="zh-CN"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a:t>
            </a:fld>
            <a:endParaRPr lang="en-US" altLang="zh-CN" sz="1200" b="0">
              <a:ea typeface="Gulim" pitchFamily="34" charset="-127"/>
            </a:endParaRP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43" y="3752986"/>
            <a:ext cx="7966113" cy="936223"/>
          </a:xfrm>
          <a:prstGeom prst="rect">
            <a:avLst/>
          </a:prstGeom>
        </p:spPr>
      </p:pic>
    </p:spTree>
    <p:extLst>
      <p:ext uri="{BB962C8B-B14F-4D97-AF65-F5344CB8AC3E}">
        <p14:creationId xmlns:p14="http://schemas.microsoft.com/office/powerpoint/2010/main" val="2560285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r>
              <a:rPr lang="en-US" altLang="zh-CN" sz="2400" b="0" kern="0" dirty="0"/>
              <a:t>To prove (b) we will show that 3-SAT ≤</a:t>
            </a:r>
            <a:r>
              <a:rPr lang="en-US" altLang="zh-CN" sz="2400" b="0" kern="0" baseline="-25000" dirty="0"/>
              <a:t>P</a:t>
            </a:r>
            <a:r>
              <a:rPr lang="en-US" altLang="zh-CN" sz="2400" b="0" kern="0" dirty="0"/>
              <a:t> DCLIQUE.</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lvl="1" algn="just" eaLnBrk="1" hangingPunct="1"/>
            <a:r>
              <a:rPr lang="en-US" altLang="zh-CN" sz="2000" b="0" kern="0" dirty="0"/>
              <a:t>This will be the hard part.</a:t>
            </a:r>
          </a:p>
          <a:p>
            <a:pPr lvl="1" algn="just" eaLnBrk="1" hangingPunct="1"/>
            <a:r>
              <a:rPr lang="en-US" altLang="zh-CN" sz="2000" b="0" kern="0" dirty="0"/>
              <a:t>We will do this by building a ‘gadget’ that allows a reduction from the 3-SAT problem (on logical formulas) to the DCLIQUE problem (on graphs, and integers).</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None/>
            </a:pPr>
            <a:endParaRPr lang="en-US" altLang="zh-CN" sz="2400" b="0" kern="0" dirty="0"/>
          </a:p>
          <a:p>
            <a:pPr lvl="1" algn="just"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Proof that DCLIQUE ∈ NPC</a:t>
            </a:r>
            <a:r>
              <a:rPr lang="zh-CN" altLang="en-US" b="0" dirty="0"/>
              <a:t>（</a:t>
            </a:r>
            <a:r>
              <a:rPr lang="en-US" altLang="zh-CN" b="0" dirty="0" err="1"/>
              <a:t>cont</a:t>
            </a:r>
            <a:r>
              <a:rPr lang="zh-CN" altLang="en-US" b="0" dirty="0"/>
              <a:t>）</a:t>
            </a:r>
            <a:endParaRPr lang="en-US" altLang="zh-CN" b="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70</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980728"/>
            <a:ext cx="8363271" cy="1048713"/>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2953335"/>
            <a:ext cx="8229601" cy="1737043"/>
          </a:xfrm>
          <a:prstGeom prst="rect">
            <a:avLst/>
          </a:prstGeom>
        </p:spPr>
      </p:pic>
    </p:spTree>
    <p:extLst>
      <p:ext uri="{BB962C8B-B14F-4D97-AF65-F5344CB8AC3E}">
        <p14:creationId xmlns:p14="http://schemas.microsoft.com/office/powerpoint/2010/main" val="3219778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Recall that the input to 3-SAT is a logical formula </a:t>
                </a:r>
                <a14:m>
                  <m:oMath xmlns:m="http://schemas.openxmlformats.org/officeDocument/2006/math">
                    <m:r>
                      <m:rPr>
                        <m:sty m:val="p"/>
                      </m:rPr>
                      <a:rPr lang="el-GR" altLang="zh-CN" sz="2400" b="0" i="1" kern="0" dirty="0" smtClean="0">
                        <a:latin typeface="Cambria Math" panose="02040503050406030204" pitchFamily="18" charset="0"/>
                        <a:ea typeface="Cambria Math" panose="02040503050406030204" pitchFamily="18" charset="0"/>
                      </a:rPr>
                      <m:t>Φ</m:t>
                    </m:r>
                  </m:oMath>
                </a14:m>
                <a:r>
                  <a:rPr lang="en-US" altLang="zh-CN" sz="2400" b="0" kern="0" dirty="0"/>
                  <a:t> of the form</a:t>
                </a:r>
              </a:p>
              <a:p>
                <a:pPr algn="just" eaLnBrk="1" hangingPunct="1"/>
                <a:endParaRPr lang="en-US" altLang="zh-CN" sz="2400" b="0" kern="0" dirty="0"/>
              </a:p>
              <a:p>
                <a:pPr marL="0" indent="0" algn="just" eaLnBrk="1" hangingPunct="1">
                  <a:buNone/>
                </a:pPr>
                <a:r>
                  <a:rPr lang="en-US" altLang="zh-CN" sz="2400" b="0" kern="0" dirty="0"/>
                  <a:t>    where each C</a:t>
                </a:r>
                <a:r>
                  <a:rPr lang="en-US" altLang="zh-CN" sz="2400" b="0" kern="0" baseline="-25000" dirty="0"/>
                  <a:t>i</a:t>
                </a:r>
                <a:r>
                  <a:rPr lang="en-US" altLang="zh-CN" sz="2400" b="0" kern="0" dirty="0"/>
                  <a:t> is a triple of the form</a:t>
                </a:r>
              </a:p>
              <a:p>
                <a:pPr algn="just" eaLnBrk="1" hangingPunct="1"/>
                <a:endParaRPr lang="en-US" altLang="zh-CN" sz="2400" b="0" kern="0" dirty="0"/>
              </a:p>
              <a:p>
                <a:pPr marL="0" indent="0" algn="just" eaLnBrk="1" hangingPunct="1">
                  <a:buNone/>
                </a:pPr>
                <a:r>
                  <a:rPr lang="en-US" altLang="zh-CN" sz="2400" b="0" kern="0" dirty="0"/>
                  <a:t>    where each </a:t>
                </a:r>
                <a:r>
                  <a:rPr lang="en-US" altLang="zh-CN" sz="2400" b="0" kern="0" dirty="0" err="1"/>
                  <a:t>y</a:t>
                </a:r>
                <a:r>
                  <a:rPr lang="en-US" altLang="zh-CN" sz="2400" b="0" kern="0" baseline="-25000" dirty="0" err="1"/>
                  <a:t>i,j</a:t>
                </a:r>
                <a:r>
                  <a:rPr lang="en-US" altLang="zh-CN" sz="2400" b="0" kern="0" dirty="0"/>
                  <a:t> is a variable or the negation of a variable.</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r>
                  <a:rPr lang="en-US" altLang="zh-CN" sz="2400" b="0" kern="0" dirty="0"/>
                  <a:t>We will define a polynomial transformation f from 3-SAT to DCLIQUE</a:t>
                </a:r>
              </a:p>
              <a:p>
                <a:pPr algn="just" eaLnBrk="1" hangingPunct="1"/>
                <a:endParaRPr lang="en-US" altLang="zh-CN" sz="2400" b="0" kern="0" dirty="0"/>
              </a:p>
              <a:p>
                <a:pPr marL="0" indent="0" algn="just" eaLnBrk="1" hangingPunct="1">
                  <a:buNone/>
                </a:pPr>
                <a:r>
                  <a:rPr lang="en-US" altLang="zh-CN" sz="2400" b="0" kern="0" dirty="0"/>
                  <a:t>    </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None/>
                </a:pPr>
                <a:endParaRPr lang="en-US" altLang="zh-CN" sz="2400" b="0" kern="0" dirty="0"/>
              </a:p>
              <a:p>
                <a:pPr lvl="1" algn="just" eaLnBrk="1" hangingPunct="1"/>
                <a:endParaRPr lang="en-US" altLang="zh-CN" sz="2000" b="0" kern="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57200" y="908621"/>
                <a:ext cx="8229600" cy="5832747"/>
              </a:xfrm>
              <a:prstGeom prst="rect">
                <a:avLst/>
              </a:prstGeom>
              <a:blipFill>
                <a:blip r:embed="rId3"/>
                <a:stretch>
                  <a:fillRect l="-296" t="-731" r="-1111"/>
                </a:stretch>
              </a:blipFill>
              <a:ln>
                <a:noFill/>
              </a:ln>
              <a:extLst/>
            </p:spPr>
            <p:txBody>
              <a:bodyPr/>
              <a:lstStyle/>
              <a:p>
                <a:r>
                  <a:rPr lang="zh-CN" altLang="en-US">
                    <a:noFill/>
                  </a:rPr>
                  <a:t> </a:t>
                </a:r>
              </a:p>
            </p:txBody>
          </p:sp>
        </mc:Fallback>
      </mc:AlternateContent>
      <p:sp>
        <p:nvSpPr>
          <p:cNvPr id="19458" name="Title 1"/>
          <p:cNvSpPr>
            <a:spLocks noGrp="1"/>
          </p:cNvSpPr>
          <p:nvPr>
            <p:ph type="title"/>
          </p:nvPr>
        </p:nvSpPr>
        <p:spPr/>
        <p:txBody>
          <a:bodyPr/>
          <a:lstStyle/>
          <a:p>
            <a:pPr eaLnBrk="1" hangingPunct="1"/>
            <a:r>
              <a:rPr lang="en-US" altLang="zh-CN" b="0" dirty="0"/>
              <a:t>Proof that DCLIQUE ∈ NPC</a:t>
            </a:r>
            <a:r>
              <a:rPr lang="zh-CN" altLang="en-US" b="0" dirty="0"/>
              <a:t>（</a:t>
            </a:r>
            <a:r>
              <a:rPr lang="en-US" altLang="zh-CN" b="0" dirty="0" err="1"/>
              <a:t>cont</a:t>
            </a:r>
            <a:r>
              <a:rPr lang="zh-CN" altLang="en-US" b="0" dirty="0"/>
              <a:t>）</a:t>
            </a:r>
            <a:endParaRPr lang="en-US" altLang="zh-CN" b="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71</a:t>
            </a:fld>
            <a:endParaRPr lang="en-US" altLang="zh-CN" sz="1200" b="0">
              <a:ea typeface="Gulim" pitchFamily="34" charset="-127"/>
            </a:endParaRPr>
          </a:p>
        </p:txBody>
      </p:sp>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734" y="1628800"/>
            <a:ext cx="3086531" cy="485843"/>
          </a:xfrm>
          <a:prstGeom prst="rect">
            <a:avLst/>
          </a:prstGeom>
        </p:spPr>
      </p:pic>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1629" y="2702757"/>
            <a:ext cx="2800741" cy="438211"/>
          </a:xfrm>
          <a:prstGeom prst="rect">
            <a:avLst/>
          </a:prstGeom>
        </p:spPr>
      </p:pic>
      <p:pic>
        <p:nvPicPr>
          <p:cNvPr id="6" name="图片 5"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1" y="3568009"/>
            <a:ext cx="8229600" cy="1085127"/>
          </a:xfrm>
          <a:prstGeom prst="rect">
            <a:avLst/>
          </a:prstGeom>
        </p:spPr>
      </p:pic>
      <p:pic>
        <p:nvPicPr>
          <p:cNvPr id="8" name="图片 7"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582" y="5541723"/>
            <a:ext cx="7632849" cy="1286151"/>
          </a:xfrm>
          <a:prstGeom prst="rect">
            <a:avLst/>
          </a:prstGeom>
        </p:spPr>
      </p:pic>
    </p:spTree>
    <p:extLst>
      <p:ext uri="{BB962C8B-B14F-4D97-AF65-F5344CB8AC3E}">
        <p14:creationId xmlns:p14="http://schemas.microsoft.com/office/powerpoint/2010/main" val="1217936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Suppose that </a:t>
                </a:r>
                <a14:m>
                  <m:oMath xmlns:m="http://schemas.openxmlformats.org/officeDocument/2006/math">
                    <m:r>
                      <m:rPr>
                        <m:sty m:val="p"/>
                      </m:rPr>
                      <a:rPr lang="el-GR" altLang="zh-CN" sz="2400" b="0" i="1" kern="0" dirty="0">
                        <a:latin typeface="Cambria Math" panose="02040503050406030204" pitchFamily="18" charset="0"/>
                        <a:ea typeface="Cambria Math" panose="02040503050406030204" pitchFamily="18" charset="0"/>
                      </a:rPr>
                      <m:t>Φ</m:t>
                    </m:r>
                  </m:oMath>
                </a14:m>
                <a:r>
                  <a:rPr lang="en-US" altLang="zh-CN" sz="2400" b="0" kern="0" dirty="0"/>
                  <a:t> is a 3-SAT formula with n clauses, i.e.,</a:t>
                </a:r>
                <a14:m>
                  <m:oMath xmlns:m="http://schemas.openxmlformats.org/officeDocument/2006/math">
                    <m:r>
                      <a:rPr lang="en-US" altLang="zh-CN" sz="2400" b="0" i="0" kern="0" dirty="0" smtClean="0">
                        <a:latin typeface="Cambria Math" panose="02040503050406030204" pitchFamily="18" charset="0"/>
                        <a:ea typeface="Cambria Math" panose="02040503050406030204" pitchFamily="18" charset="0"/>
                      </a:rPr>
                      <m:t>   </m:t>
                    </m:r>
                    <m:r>
                      <a:rPr lang="en-US" altLang="zh-CN" sz="2400" b="0" i="1" kern="0" dirty="0" smtClean="0">
                        <a:latin typeface="Cambria Math" panose="02040503050406030204" pitchFamily="18" charset="0"/>
                        <a:ea typeface="Cambria Math" panose="02040503050406030204" pitchFamily="18" charset="0"/>
                      </a:rPr>
                      <m:t> </m:t>
                    </m:r>
                    <m:r>
                      <m:rPr>
                        <m:sty m:val="p"/>
                      </m:rPr>
                      <a:rPr lang="el-GR" altLang="zh-CN" sz="2400" b="0" i="1" kern="0" dirty="0">
                        <a:latin typeface="Cambria Math" panose="02040503050406030204" pitchFamily="18" charset="0"/>
                        <a:ea typeface="Cambria Math" panose="02040503050406030204" pitchFamily="18" charset="0"/>
                      </a:rPr>
                      <m:t>Φ</m:t>
                    </m:r>
                  </m:oMath>
                </a14:m>
                <a:r>
                  <a:rPr lang="en-US" altLang="zh-CN" sz="2400" b="0" kern="0" dirty="0"/>
                  <a:t> = C</a:t>
                </a:r>
                <a:r>
                  <a:rPr lang="en-US" altLang="zh-CN" sz="2400" b="0" kern="0" baseline="-25000" dirty="0"/>
                  <a:t>1</a:t>
                </a:r>
                <a:r>
                  <a:rPr lang="en-US" altLang="zh-CN" sz="2400" b="0" kern="0" dirty="0"/>
                  <a:t> ∧ C</a:t>
                </a:r>
                <a:r>
                  <a:rPr lang="en-US" altLang="zh-CN" sz="2400" b="0" kern="0" baseline="-25000" dirty="0"/>
                  <a:t>2</a:t>
                </a:r>
                <a:r>
                  <a:rPr lang="en-US" altLang="zh-CN" sz="2400" b="0" kern="0" dirty="0"/>
                  <a:t> ∧ · · · ∧ C</a:t>
                </a:r>
                <a:r>
                  <a:rPr lang="en-US" altLang="zh-CN" sz="2400" b="0" kern="0" baseline="-25000" dirty="0"/>
                  <a:t>n</a:t>
                </a:r>
                <a:r>
                  <a:rPr lang="en-US" altLang="zh-CN" sz="2400" b="0" kern="0" dirty="0"/>
                  <a:t>.</a:t>
                </a:r>
              </a:p>
              <a:p>
                <a:pPr algn="just" eaLnBrk="1" hangingPunct="1"/>
                <a:r>
                  <a:rPr lang="en-US" altLang="zh-CN" sz="2400" b="0" kern="0" dirty="0"/>
                  <a:t>We start by setting k = n.</a:t>
                </a:r>
              </a:p>
              <a:p>
                <a:pPr algn="just" eaLnBrk="1" hangingPunct="1"/>
                <a:r>
                  <a:rPr lang="en-US" altLang="zh-CN" sz="2400" b="0" kern="0" dirty="0"/>
                  <a:t>We now construct the graph G = (V , E).</a:t>
                </a:r>
              </a:p>
              <a:p>
                <a:pPr lvl="1" algn="just" eaLnBrk="1" hangingPunct="1"/>
                <a:r>
                  <a:rPr lang="en-US" altLang="zh-CN" sz="2000" b="0" kern="0" dirty="0"/>
                  <a:t>For each clause C</a:t>
                </a:r>
                <a:r>
                  <a:rPr lang="en-US" altLang="zh-CN" sz="2000" b="0" kern="0" baseline="-25000" dirty="0"/>
                  <a:t>i</a:t>
                </a:r>
                <a:r>
                  <a:rPr lang="en-US" altLang="zh-CN" sz="2000" b="0" kern="0" dirty="0"/>
                  <a:t> = x</a:t>
                </a:r>
                <a:r>
                  <a:rPr lang="en-US" altLang="zh-CN" sz="2000" b="0" kern="0" baseline="-25000" dirty="0"/>
                  <a:t>i,1</a:t>
                </a:r>
                <a:r>
                  <a:rPr lang="en-US" altLang="zh-CN" sz="2000" b="0" kern="0" dirty="0"/>
                  <a:t> ∨ x</a:t>
                </a:r>
                <a:r>
                  <a:rPr lang="en-US" altLang="zh-CN" sz="2000" b="0" kern="0" baseline="-25000" dirty="0"/>
                  <a:t>i,2</a:t>
                </a:r>
                <a:r>
                  <a:rPr lang="en-US" altLang="zh-CN" sz="2000" b="0" kern="0" dirty="0"/>
                  <a:t> ∨ x</a:t>
                </a:r>
                <a:r>
                  <a:rPr lang="en-US" altLang="zh-CN" sz="2000" b="0" kern="0" baseline="-25000" dirty="0"/>
                  <a:t>i,3</a:t>
                </a:r>
                <a:r>
                  <a:rPr lang="en-US" altLang="zh-CN" sz="2000" b="0" kern="0" dirty="0"/>
                  <a:t> we create 3 vertices,</a:t>
                </a:r>
                <a14:m>
                  <m:oMath xmlns:m="http://schemas.openxmlformats.org/officeDocument/2006/math">
                    <m:sSubSup>
                      <m:sSubSupPr>
                        <m:ctrlPr>
                          <a:rPr lang="en-US" altLang="zh-CN" sz="2000" b="0" i="1" kern="0" smtClean="0">
                            <a:latin typeface="Cambria Math" panose="02040503050406030204" pitchFamily="18" charset="0"/>
                          </a:rPr>
                        </m:ctrlPr>
                      </m:sSubSupPr>
                      <m:e>
                        <m:r>
                          <m:rPr>
                            <m:sty m:val="p"/>
                          </m:rPr>
                          <a:rPr lang="en-US" altLang="zh-CN" sz="2000" b="0" i="1" kern="0">
                            <a:latin typeface="Cambria Math" panose="02040503050406030204" pitchFamily="18" charset="0"/>
                          </a:rPr>
                          <m:t>v</m:t>
                        </m:r>
                      </m:e>
                      <m:sub>
                        <m:r>
                          <a:rPr lang="en-US" altLang="zh-CN" sz="2000" b="0" i="1" kern="0" smtClean="0">
                            <a:latin typeface="Cambria Math" panose="02040503050406030204" pitchFamily="18" charset="0"/>
                          </a:rPr>
                          <m:t>1</m:t>
                        </m:r>
                      </m:sub>
                      <m:sup>
                        <m:r>
                          <a:rPr lang="en-US" altLang="zh-CN" sz="2000" b="0" i="1" kern="0" smtClean="0">
                            <a:latin typeface="Cambria Math" panose="02040503050406030204" pitchFamily="18" charset="0"/>
                          </a:rPr>
                          <m:t>𝑖</m:t>
                        </m:r>
                      </m:sup>
                    </m:sSubSup>
                  </m:oMath>
                </a14:m>
                <a:r>
                  <a:rPr lang="en-US" altLang="zh-CN" sz="2000" b="0" kern="0" dirty="0"/>
                  <a:t>, </a:t>
                </a:r>
                <a14:m>
                  <m:oMath xmlns:m="http://schemas.openxmlformats.org/officeDocument/2006/math">
                    <m:sSubSup>
                      <m:sSubSupPr>
                        <m:ctrlPr>
                          <a:rPr lang="en-US" altLang="zh-CN" sz="2000" b="0" i="1" kern="0">
                            <a:latin typeface="Cambria Math" panose="02040503050406030204" pitchFamily="18" charset="0"/>
                          </a:rPr>
                        </m:ctrlPr>
                      </m:sSubSupPr>
                      <m:e>
                        <m:r>
                          <m:rPr>
                            <m:sty m:val="p"/>
                          </m:rPr>
                          <a:rPr lang="en-US" altLang="zh-CN" sz="2000" b="0" i="1" kern="0">
                            <a:latin typeface="Cambria Math" panose="02040503050406030204" pitchFamily="18" charset="0"/>
                          </a:rPr>
                          <m:t>v</m:t>
                        </m:r>
                      </m:e>
                      <m:sub>
                        <m:r>
                          <a:rPr lang="en-US" altLang="zh-CN" sz="2000" b="0" i="1" kern="0" smtClean="0">
                            <a:latin typeface="Cambria Math" panose="02040503050406030204" pitchFamily="18" charset="0"/>
                          </a:rPr>
                          <m:t>2</m:t>
                        </m:r>
                      </m:sub>
                      <m:sup>
                        <m:r>
                          <a:rPr lang="en-US" altLang="zh-CN" sz="2000" b="0" i="1" kern="0">
                            <a:latin typeface="Cambria Math" panose="02040503050406030204" pitchFamily="18" charset="0"/>
                          </a:rPr>
                          <m:t>𝑖</m:t>
                        </m:r>
                      </m:sup>
                    </m:sSubSup>
                  </m:oMath>
                </a14:m>
                <a:r>
                  <a:rPr lang="en-US" altLang="zh-CN" sz="2000" b="0" kern="0" dirty="0"/>
                  <a:t>, </a:t>
                </a:r>
                <a14:m>
                  <m:oMath xmlns:m="http://schemas.openxmlformats.org/officeDocument/2006/math">
                    <m:sSubSup>
                      <m:sSubSupPr>
                        <m:ctrlPr>
                          <a:rPr lang="en-US" altLang="zh-CN" sz="2000" b="0" i="1" kern="0">
                            <a:latin typeface="Cambria Math" panose="02040503050406030204" pitchFamily="18" charset="0"/>
                          </a:rPr>
                        </m:ctrlPr>
                      </m:sSubSupPr>
                      <m:e>
                        <m:r>
                          <m:rPr>
                            <m:sty m:val="p"/>
                          </m:rPr>
                          <a:rPr lang="en-US" altLang="zh-CN" sz="2000" b="0" i="1" kern="0">
                            <a:latin typeface="Cambria Math" panose="02040503050406030204" pitchFamily="18" charset="0"/>
                          </a:rPr>
                          <m:t>v</m:t>
                        </m:r>
                      </m:e>
                      <m:sub>
                        <m:r>
                          <a:rPr lang="en-US" altLang="zh-CN" sz="2000" b="0" i="1" kern="0" smtClean="0">
                            <a:latin typeface="Cambria Math" panose="02040503050406030204" pitchFamily="18" charset="0"/>
                          </a:rPr>
                          <m:t>3</m:t>
                        </m:r>
                      </m:sub>
                      <m:sup>
                        <m:r>
                          <a:rPr lang="en-US" altLang="zh-CN" sz="2000" b="0" i="1" kern="0">
                            <a:latin typeface="Cambria Math" panose="02040503050406030204" pitchFamily="18" charset="0"/>
                          </a:rPr>
                          <m:t>𝑖</m:t>
                        </m:r>
                      </m:sup>
                    </m:sSubSup>
                  </m:oMath>
                </a14:m>
                <a:r>
                  <a:rPr lang="en-US" altLang="zh-CN" sz="2000" b="0" kern="0" dirty="0"/>
                  <a:t>, in V so G has 3n vertices. We will </a:t>
                </a:r>
                <a:r>
                  <a:rPr lang="en-US" altLang="zh-CN" sz="2000" b="0" kern="0" dirty="0">
                    <a:solidFill>
                      <a:srgbClr val="0070C0"/>
                    </a:solidFill>
                  </a:rPr>
                  <a:t>label</a:t>
                </a:r>
                <a:r>
                  <a:rPr lang="en-US" altLang="zh-CN" sz="2000" b="0" kern="0" dirty="0"/>
                  <a:t> these vertices with the corresponding variable or variable negation that they represent. (Note that many vertices might share the same label) </a:t>
                </a:r>
              </a:p>
              <a:p>
                <a:pPr lvl="1" algn="just" eaLnBrk="1" hangingPunct="1"/>
                <a:r>
                  <a:rPr lang="en-US" altLang="zh-CN" sz="2000" b="0" kern="0" dirty="0"/>
                  <a:t>We create an </a:t>
                </a:r>
                <a:r>
                  <a:rPr lang="en-US" altLang="zh-CN" sz="2000" b="0" kern="0" dirty="0">
                    <a:solidFill>
                      <a:srgbClr val="0070C0"/>
                    </a:solidFill>
                  </a:rPr>
                  <a:t>edge</a:t>
                </a:r>
                <a:r>
                  <a:rPr lang="en-US" altLang="zh-CN" sz="2000" b="0" kern="0" dirty="0"/>
                  <a:t> between vertices </a:t>
                </a:r>
                <a14:m>
                  <m:oMath xmlns:m="http://schemas.openxmlformats.org/officeDocument/2006/math">
                    <m:sSubSup>
                      <m:sSubSupPr>
                        <m:ctrlPr>
                          <a:rPr lang="en-US" altLang="zh-CN" sz="2000" b="0" i="1" kern="0">
                            <a:latin typeface="Cambria Math" panose="02040503050406030204" pitchFamily="18" charset="0"/>
                          </a:rPr>
                        </m:ctrlPr>
                      </m:sSubSupPr>
                      <m:e>
                        <m:r>
                          <m:rPr>
                            <m:sty m:val="p"/>
                          </m:rPr>
                          <a:rPr lang="en-US" altLang="zh-CN" sz="2000" b="0" i="1" kern="0">
                            <a:latin typeface="Cambria Math" panose="02040503050406030204" pitchFamily="18" charset="0"/>
                          </a:rPr>
                          <m:t>v</m:t>
                        </m:r>
                      </m:e>
                      <m:sub>
                        <m:r>
                          <a:rPr lang="en-US" altLang="zh-CN" sz="2000" b="0" i="1" kern="0" smtClean="0">
                            <a:latin typeface="Cambria Math" panose="02040503050406030204" pitchFamily="18" charset="0"/>
                          </a:rPr>
                          <m:t>𝑗</m:t>
                        </m:r>
                      </m:sub>
                      <m:sup>
                        <m:r>
                          <a:rPr lang="en-US" altLang="zh-CN" sz="2000" b="0" i="1" kern="0">
                            <a:latin typeface="Cambria Math" panose="02040503050406030204" pitchFamily="18" charset="0"/>
                          </a:rPr>
                          <m:t>𝑖</m:t>
                        </m:r>
                      </m:sup>
                    </m:sSubSup>
                  </m:oMath>
                </a14:m>
                <a:r>
                  <a:rPr lang="en-US" altLang="zh-CN" sz="2000" b="0" kern="0" dirty="0"/>
                  <a:t> and </a:t>
                </a:r>
                <a14:m>
                  <m:oMath xmlns:m="http://schemas.openxmlformats.org/officeDocument/2006/math">
                    <m:sSubSup>
                      <m:sSubSupPr>
                        <m:ctrlPr>
                          <a:rPr lang="en-US" altLang="zh-CN" sz="2000" b="0" i="1" kern="0">
                            <a:latin typeface="Cambria Math" panose="02040503050406030204" pitchFamily="18" charset="0"/>
                          </a:rPr>
                        </m:ctrlPr>
                      </m:sSubSupPr>
                      <m:e>
                        <m:r>
                          <m:rPr>
                            <m:sty m:val="p"/>
                          </m:rPr>
                          <a:rPr lang="en-US" altLang="zh-CN" sz="2000" b="0" i="1" kern="0">
                            <a:latin typeface="Cambria Math" panose="02040503050406030204" pitchFamily="18" charset="0"/>
                          </a:rPr>
                          <m:t>v</m:t>
                        </m:r>
                      </m:e>
                      <m:sub>
                        <m:r>
                          <a:rPr lang="en-US" altLang="zh-CN" sz="2000" b="0" i="1" kern="0" smtClean="0">
                            <a:latin typeface="Cambria Math" panose="02040503050406030204" pitchFamily="18" charset="0"/>
                          </a:rPr>
                          <m:t>𝑗</m:t>
                        </m:r>
                        <m:r>
                          <a:rPr lang="en-US" altLang="zh-CN" sz="2000" b="0" i="1" kern="0" smtClean="0">
                            <a:latin typeface="Cambria Math" panose="02040503050406030204" pitchFamily="18" charset="0"/>
                          </a:rPr>
                          <m:t>′</m:t>
                        </m:r>
                      </m:sub>
                      <m:sup>
                        <m:r>
                          <a:rPr lang="en-US" altLang="zh-CN" sz="2000" b="0" i="1" kern="0">
                            <a:latin typeface="Cambria Math" panose="02040503050406030204" pitchFamily="18" charset="0"/>
                          </a:rPr>
                          <m:t>𝑖</m:t>
                        </m:r>
                        <m:r>
                          <a:rPr lang="en-US" altLang="zh-CN" sz="2000" b="0" i="1" kern="0" smtClean="0">
                            <a:latin typeface="Cambria Math" panose="02040503050406030204" pitchFamily="18" charset="0"/>
                          </a:rPr>
                          <m:t>′</m:t>
                        </m:r>
                      </m:sup>
                    </m:sSubSup>
                  </m:oMath>
                </a14:m>
                <a:r>
                  <a:rPr lang="en-US" altLang="zh-CN" sz="2000" b="0" kern="0" dirty="0"/>
                  <a:t> if and only if the following two conditions hold:</a:t>
                </a:r>
              </a:p>
              <a:p>
                <a:pPr lvl="2" algn="just" eaLnBrk="1" hangingPunct="1"/>
                <a:r>
                  <a:rPr lang="en-US" altLang="zh-CN" sz="1700" b="0" kern="0" dirty="0"/>
                  <a:t>(a) </a:t>
                </a:r>
                <a14:m>
                  <m:oMath xmlns:m="http://schemas.openxmlformats.org/officeDocument/2006/math">
                    <m:sSubSup>
                      <m:sSubSupPr>
                        <m:ctrlPr>
                          <a:rPr lang="en-US" altLang="zh-CN" sz="1700" b="0" i="1" kern="0" smtClean="0">
                            <a:latin typeface="Cambria Math" panose="02040503050406030204" pitchFamily="18" charset="0"/>
                          </a:rPr>
                        </m:ctrlPr>
                      </m:sSubSupPr>
                      <m:e>
                        <m:r>
                          <m:rPr>
                            <m:sty m:val="p"/>
                          </m:rPr>
                          <a:rPr lang="en-US" altLang="zh-CN" sz="1700" b="0" i="1" kern="0">
                            <a:latin typeface="Cambria Math" panose="02040503050406030204" pitchFamily="18" charset="0"/>
                          </a:rPr>
                          <m:t>v</m:t>
                        </m:r>
                      </m:e>
                      <m:sub>
                        <m:r>
                          <a:rPr lang="en-US" altLang="zh-CN" sz="1700" b="0" i="1" kern="0">
                            <a:latin typeface="Cambria Math" panose="02040503050406030204" pitchFamily="18" charset="0"/>
                          </a:rPr>
                          <m:t>𝑗</m:t>
                        </m:r>
                      </m:sub>
                      <m:sup>
                        <m:r>
                          <a:rPr lang="en-US" altLang="zh-CN" sz="1700" b="0" i="1" kern="0">
                            <a:latin typeface="Cambria Math" panose="02040503050406030204" pitchFamily="18" charset="0"/>
                          </a:rPr>
                          <m:t>𝑖</m:t>
                        </m:r>
                      </m:sup>
                    </m:sSubSup>
                  </m:oMath>
                </a14:m>
                <a:r>
                  <a:rPr lang="en-US" altLang="zh-CN" sz="1700" b="0" kern="0" dirty="0"/>
                  <a:t> and </a:t>
                </a:r>
                <a14:m>
                  <m:oMath xmlns:m="http://schemas.openxmlformats.org/officeDocument/2006/math">
                    <m:sSubSup>
                      <m:sSubSupPr>
                        <m:ctrlPr>
                          <a:rPr lang="en-US" altLang="zh-CN" sz="1700" b="0" i="1" kern="0">
                            <a:latin typeface="Cambria Math" panose="02040503050406030204" pitchFamily="18" charset="0"/>
                          </a:rPr>
                        </m:ctrlPr>
                      </m:sSubSupPr>
                      <m:e>
                        <m:r>
                          <m:rPr>
                            <m:sty m:val="p"/>
                          </m:rPr>
                          <a:rPr lang="en-US" altLang="zh-CN" sz="1700" b="0" i="1" kern="0">
                            <a:latin typeface="Cambria Math" panose="02040503050406030204" pitchFamily="18" charset="0"/>
                          </a:rPr>
                          <m:t>v</m:t>
                        </m:r>
                      </m:e>
                      <m:sub>
                        <m:r>
                          <a:rPr lang="en-US" altLang="zh-CN" sz="1700" b="0" i="1" kern="0">
                            <a:latin typeface="Cambria Math" panose="02040503050406030204" pitchFamily="18" charset="0"/>
                          </a:rPr>
                          <m:t>𝑗</m:t>
                        </m:r>
                        <m:r>
                          <a:rPr lang="en-US" altLang="zh-CN" sz="1700" b="0" i="1" kern="0">
                            <a:latin typeface="Cambria Math" panose="02040503050406030204" pitchFamily="18" charset="0"/>
                          </a:rPr>
                          <m:t>′</m:t>
                        </m:r>
                      </m:sub>
                      <m:sup>
                        <m:r>
                          <a:rPr lang="en-US" altLang="zh-CN" sz="1700" b="0" i="1" kern="0">
                            <a:latin typeface="Cambria Math" panose="02040503050406030204" pitchFamily="18" charset="0"/>
                          </a:rPr>
                          <m:t>𝑖</m:t>
                        </m:r>
                        <m:r>
                          <a:rPr lang="en-US" altLang="zh-CN" sz="1700" b="0" i="1" kern="0">
                            <a:latin typeface="Cambria Math" panose="02040503050406030204" pitchFamily="18" charset="0"/>
                          </a:rPr>
                          <m:t>′</m:t>
                        </m:r>
                      </m:sup>
                    </m:sSubSup>
                  </m:oMath>
                </a14:m>
                <a:r>
                  <a:rPr lang="en-US" altLang="zh-CN" sz="1700" b="0" kern="0" dirty="0"/>
                  <a:t> are in different triples, i.e., </a:t>
                </a:r>
                <a:r>
                  <a:rPr lang="en-US" altLang="zh-CN" sz="1700" b="0" kern="0" dirty="0" err="1"/>
                  <a:t>i</a:t>
                </a:r>
                <a:r>
                  <a:rPr lang="en-US" altLang="zh-CN" sz="1700" b="0" kern="0" dirty="0"/>
                  <a:t> </a:t>
                </a:r>
                <a:r>
                  <a:rPr lang="zh-CN" altLang="en-US" sz="1700" b="0" kern="0" dirty="0"/>
                  <a:t>≠ </a:t>
                </a:r>
                <a:r>
                  <a:rPr lang="en-US" altLang="zh-CN" sz="1700" b="0" kern="0" dirty="0" err="1"/>
                  <a:t>i</a:t>
                </a:r>
                <a:r>
                  <a:rPr lang="en-US" altLang="zh-CN" sz="1700" b="0" kern="0" dirty="0"/>
                  <a:t>’, and</a:t>
                </a:r>
              </a:p>
              <a:p>
                <a:pPr lvl="2" algn="just" eaLnBrk="1" hangingPunct="1"/>
                <a:r>
                  <a:rPr lang="en-US" altLang="zh-CN" sz="1700" b="0" kern="0" dirty="0"/>
                  <a:t>(b) </a:t>
                </a:r>
                <a14:m>
                  <m:oMath xmlns:m="http://schemas.openxmlformats.org/officeDocument/2006/math">
                    <m:sSubSup>
                      <m:sSubSupPr>
                        <m:ctrlPr>
                          <a:rPr lang="en-US" altLang="zh-CN" sz="1700" b="0" i="1" kern="0">
                            <a:latin typeface="Cambria Math" panose="02040503050406030204" pitchFamily="18" charset="0"/>
                          </a:rPr>
                        </m:ctrlPr>
                      </m:sSubSupPr>
                      <m:e>
                        <m:r>
                          <m:rPr>
                            <m:sty m:val="p"/>
                          </m:rPr>
                          <a:rPr lang="en-US" altLang="zh-CN" sz="1700" b="0" i="1" kern="0">
                            <a:latin typeface="Cambria Math" panose="02040503050406030204" pitchFamily="18" charset="0"/>
                          </a:rPr>
                          <m:t>v</m:t>
                        </m:r>
                      </m:e>
                      <m:sub>
                        <m:r>
                          <a:rPr lang="en-US" altLang="zh-CN" sz="1700" b="0" i="1" kern="0">
                            <a:latin typeface="Cambria Math" panose="02040503050406030204" pitchFamily="18" charset="0"/>
                          </a:rPr>
                          <m:t>𝑗</m:t>
                        </m:r>
                      </m:sub>
                      <m:sup>
                        <m:r>
                          <a:rPr lang="en-US" altLang="zh-CN" sz="1700" b="0" i="1" kern="0">
                            <a:latin typeface="Cambria Math" panose="02040503050406030204" pitchFamily="18" charset="0"/>
                          </a:rPr>
                          <m:t>𝑖</m:t>
                        </m:r>
                      </m:sup>
                    </m:sSubSup>
                  </m:oMath>
                </a14:m>
                <a:r>
                  <a:rPr lang="en-US" altLang="zh-CN" sz="1700" b="0" kern="0" dirty="0"/>
                  <a:t> is not the </a:t>
                </a:r>
                <a:r>
                  <a:rPr lang="en-US" altLang="zh-CN" sz="1700" b="0" kern="0" dirty="0">
                    <a:solidFill>
                      <a:srgbClr val="0070C0"/>
                    </a:solidFill>
                  </a:rPr>
                  <a:t>negation</a:t>
                </a:r>
                <a:r>
                  <a:rPr lang="en-US" altLang="zh-CN" sz="1700" b="0" kern="0" dirty="0"/>
                  <a:t> of </a:t>
                </a:r>
                <a14:m>
                  <m:oMath xmlns:m="http://schemas.openxmlformats.org/officeDocument/2006/math">
                    <m:sSubSup>
                      <m:sSubSupPr>
                        <m:ctrlPr>
                          <a:rPr lang="en-US" altLang="zh-CN" sz="1700" b="0" i="1" kern="0">
                            <a:latin typeface="Cambria Math" panose="02040503050406030204" pitchFamily="18" charset="0"/>
                          </a:rPr>
                        </m:ctrlPr>
                      </m:sSubSupPr>
                      <m:e>
                        <m:r>
                          <m:rPr>
                            <m:sty m:val="p"/>
                          </m:rPr>
                          <a:rPr lang="en-US" altLang="zh-CN" sz="1700" b="0" i="1" kern="0">
                            <a:latin typeface="Cambria Math" panose="02040503050406030204" pitchFamily="18" charset="0"/>
                          </a:rPr>
                          <m:t>v</m:t>
                        </m:r>
                      </m:e>
                      <m:sub>
                        <m:r>
                          <a:rPr lang="en-US" altLang="zh-CN" sz="1700" b="0" i="1" kern="0">
                            <a:latin typeface="Cambria Math" panose="02040503050406030204" pitchFamily="18" charset="0"/>
                          </a:rPr>
                          <m:t>𝑗</m:t>
                        </m:r>
                        <m:r>
                          <a:rPr lang="en-US" altLang="zh-CN" sz="1700" b="0" i="1" kern="0">
                            <a:latin typeface="Cambria Math" panose="02040503050406030204" pitchFamily="18" charset="0"/>
                          </a:rPr>
                          <m:t>′</m:t>
                        </m:r>
                      </m:sub>
                      <m:sup>
                        <m:r>
                          <a:rPr lang="en-US" altLang="zh-CN" sz="1700" b="0" i="1" kern="0">
                            <a:latin typeface="Cambria Math" panose="02040503050406030204" pitchFamily="18" charset="0"/>
                          </a:rPr>
                          <m:t>𝑖</m:t>
                        </m:r>
                        <m:r>
                          <a:rPr lang="en-US" altLang="zh-CN" sz="1700" b="0" i="1" kern="0">
                            <a:latin typeface="Cambria Math" panose="02040503050406030204" pitchFamily="18" charset="0"/>
                          </a:rPr>
                          <m:t>′</m:t>
                        </m:r>
                      </m:sup>
                    </m:sSubSup>
                  </m:oMath>
                </a14:m>
                <a:r>
                  <a:rPr lang="en-US" altLang="zh-CN" sz="1700" b="0" kern="0" dirty="0"/>
                  <a:t>. </a:t>
                </a:r>
                <a:endParaRPr lang="en-US" altLang="zh-CN" sz="2400" b="0" kern="0" dirty="0"/>
              </a:p>
              <a:p>
                <a:pPr algn="just" eaLnBrk="1" hangingPunct="1"/>
                <a:r>
                  <a:rPr lang="en-US" altLang="zh-CN" sz="2400" b="0" kern="0" dirty="0"/>
                  <a:t>Note that the transformation maps </a:t>
                </a:r>
                <a:r>
                  <a:rPr lang="en-US" altLang="zh-CN" sz="2400" b="0" kern="0" dirty="0">
                    <a:solidFill>
                      <a:srgbClr val="FF0000"/>
                    </a:solidFill>
                  </a:rPr>
                  <a:t>all</a:t>
                </a:r>
                <a:r>
                  <a:rPr lang="en-US" altLang="zh-CN" sz="2400" b="0" kern="0" dirty="0"/>
                  <a:t> 3-SAT inputs to </a:t>
                </a:r>
                <a:r>
                  <a:rPr lang="en-US" altLang="zh-CN" sz="2400" b="0" kern="0" dirty="0">
                    <a:solidFill>
                      <a:srgbClr val="FF0000"/>
                    </a:solidFill>
                  </a:rPr>
                  <a:t>some</a:t>
                </a:r>
                <a:r>
                  <a:rPr lang="en-US" altLang="zh-CN" sz="2400" b="0" kern="0" dirty="0"/>
                  <a:t> DCLIQUE inputs, i.e., it does not require that </a:t>
                </a:r>
                <a:r>
                  <a:rPr lang="en-US" altLang="zh-CN" sz="2400" b="0" kern="0" dirty="0">
                    <a:solidFill>
                      <a:srgbClr val="FF0000"/>
                    </a:solidFill>
                  </a:rPr>
                  <a:t>all</a:t>
                </a:r>
                <a:r>
                  <a:rPr lang="en-US" altLang="zh-CN" sz="2400" b="0" kern="0" dirty="0"/>
                  <a:t> DCLIQUE inputs have pre-images from 3-SAT inputs.</a:t>
                </a:r>
              </a:p>
              <a:p>
                <a:pPr marL="0" indent="0" algn="just" eaLnBrk="1" hangingPunct="1">
                  <a:buNone/>
                </a:pPr>
                <a:r>
                  <a:rPr lang="en-US" altLang="zh-CN" sz="2400" b="0" kern="0" dirty="0"/>
                  <a:t>    </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None/>
                </a:pPr>
                <a:endParaRPr lang="en-US" altLang="zh-CN" sz="2400" b="0" kern="0" dirty="0"/>
              </a:p>
              <a:p>
                <a:pPr lvl="1" algn="just" eaLnBrk="1" hangingPunct="1"/>
                <a:endParaRPr lang="en-US" altLang="zh-CN" sz="2000" b="0" kern="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57200" y="908621"/>
                <a:ext cx="8229600" cy="5832747"/>
              </a:xfrm>
              <a:prstGeom prst="rect">
                <a:avLst/>
              </a:prstGeom>
              <a:blipFill>
                <a:blip r:embed="rId3"/>
                <a:stretch>
                  <a:fillRect l="-296" t="-731" r="-1111"/>
                </a:stretch>
              </a:blipFill>
              <a:ln>
                <a:noFill/>
              </a:ln>
              <a:extLst/>
            </p:spPr>
            <p:txBody>
              <a:bodyPr/>
              <a:lstStyle/>
              <a:p>
                <a:r>
                  <a:rPr lang="zh-CN" altLang="en-US">
                    <a:noFill/>
                  </a:rPr>
                  <a:t> </a:t>
                </a:r>
              </a:p>
            </p:txBody>
          </p:sp>
        </mc:Fallback>
      </mc:AlternateContent>
      <p:sp>
        <p:nvSpPr>
          <p:cNvPr id="19458" name="Title 1"/>
          <p:cNvSpPr>
            <a:spLocks noGrp="1"/>
          </p:cNvSpPr>
          <p:nvPr>
            <p:ph type="title"/>
          </p:nvPr>
        </p:nvSpPr>
        <p:spPr/>
        <p:txBody>
          <a:bodyPr/>
          <a:lstStyle/>
          <a:p>
            <a:pPr eaLnBrk="1" hangingPunct="1"/>
            <a:r>
              <a:rPr lang="en-US" altLang="zh-CN" b="0" dirty="0"/>
              <a:t>Proof that DCLIQUE ∈ NPC</a:t>
            </a:r>
            <a:r>
              <a:rPr lang="zh-CN" altLang="en-US" b="0" dirty="0"/>
              <a:t>（</a:t>
            </a:r>
            <a:r>
              <a:rPr lang="en-US" altLang="zh-CN" b="0" dirty="0" err="1"/>
              <a:t>cont</a:t>
            </a:r>
            <a:r>
              <a:rPr lang="zh-CN" altLang="en-US" b="0" dirty="0"/>
              <a:t>）</a:t>
            </a:r>
            <a:endParaRPr lang="en-US" altLang="zh-CN" b="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72</a:t>
            </a:fld>
            <a:endParaRPr lang="en-US" altLang="zh-CN" sz="1200" b="0">
              <a:ea typeface="Gulim" pitchFamily="34" charset="-127"/>
            </a:endParaRPr>
          </a:p>
        </p:txBody>
      </p:sp>
    </p:spTree>
    <p:extLst>
      <p:ext uri="{BB962C8B-B14F-4D97-AF65-F5344CB8AC3E}">
        <p14:creationId xmlns:p14="http://schemas.microsoft.com/office/powerpoint/2010/main" val="3219555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b="0" dirty="0"/>
              <a:t>Proof that DCLIQUE ∈ NPC</a:t>
            </a:r>
            <a:r>
              <a:rPr lang="zh-CN" altLang="en-US" b="0" dirty="0"/>
              <a:t>（</a:t>
            </a:r>
            <a:r>
              <a:rPr lang="en-US" altLang="zh-CN" b="0" dirty="0" err="1"/>
              <a:t>cout</a:t>
            </a:r>
            <a:r>
              <a:rPr lang="zh-CN" altLang="en-US" b="0" dirty="0"/>
              <a:t>）</a:t>
            </a:r>
            <a:endParaRPr lang="en-US" altLang="zh-CN" b="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73</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76229"/>
            <a:ext cx="8363272" cy="5912271"/>
          </a:xfrm>
          <a:prstGeom prst="rect">
            <a:avLst/>
          </a:prstGeom>
        </p:spPr>
      </p:pic>
      <p:sp>
        <p:nvSpPr>
          <p:cNvPr id="3" name="矩形 2"/>
          <p:cNvSpPr/>
          <p:nvPr/>
        </p:nvSpPr>
        <p:spPr bwMode="auto">
          <a:xfrm>
            <a:off x="611560" y="4293096"/>
            <a:ext cx="936104" cy="360040"/>
          </a:xfrm>
          <a:prstGeom prst="rect">
            <a:avLst/>
          </a:prstGeom>
          <a:solidFill>
            <a:srgbClr val="E6EFE6"/>
          </a:solidFill>
          <a:ln>
            <a:no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tx1"/>
              </a:solidFill>
              <a:effectLst/>
              <a:latin typeface="Arial" charset="0"/>
              <a:ea typeface="Arial Unicode MS" pitchFamily="50" charset="-127"/>
              <a:cs typeface="Arial Unicode MS" pitchFamily="50" charset="-127"/>
            </a:endParaRPr>
          </a:p>
        </p:txBody>
      </p:sp>
    </p:spTree>
    <p:extLst>
      <p:ext uri="{BB962C8B-B14F-4D97-AF65-F5344CB8AC3E}">
        <p14:creationId xmlns:p14="http://schemas.microsoft.com/office/powerpoint/2010/main" val="40071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r>
                  <a:rPr lang="en-US" altLang="zh-CN" sz="2400" b="0" kern="0" dirty="0">
                    <a:solidFill>
                      <a:srgbClr val="FF0000"/>
                    </a:solidFill>
                  </a:rPr>
                  <a:t>⇒</a:t>
                </a:r>
                <a:r>
                  <a:rPr lang="en-US" altLang="zh-CN" sz="2400" b="0" kern="0" dirty="0"/>
                  <a:t>: Suppose </a:t>
                </a:r>
                <a14:m>
                  <m:oMath xmlns:m="http://schemas.openxmlformats.org/officeDocument/2006/math">
                    <m:r>
                      <m:rPr>
                        <m:sty m:val="p"/>
                      </m:rPr>
                      <a:rPr lang="el-GR" altLang="zh-CN" sz="2400" b="0" i="1" kern="0" dirty="0">
                        <a:latin typeface="Cambria Math" panose="02040503050406030204" pitchFamily="18" charset="0"/>
                        <a:ea typeface="Cambria Math" panose="02040503050406030204" pitchFamily="18" charset="0"/>
                      </a:rPr>
                      <m:t>Φ</m:t>
                    </m:r>
                  </m:oMath>
                </a14:m>
                <a:r>
                  <a:rPr lang="en-US" altLang="zh-CN" sz="2400" b="0" kern="0" dirty="0"/>
                  <a:t> is </a:t>
                </a:r>
                <a:r>
                  <a:rPr lang="en-US" altLang="zh-CN" sz="2400" b="0" kern="0" dirty="0" err="1"/>
                  <a:t>satisfiable</a:t>
                </a:r>
                <a:r>
                  <a:rPr lang="en-US" altLang="zh-CN" sz="2400" b="0" kern="0" dirty="0"/>
                  <a:t>. Consider the satisfying truth assignment.</a:t>
                </a:r>
              </a:p>
              <a:p>
                <a:pPr lvl="1" algn="just" eaLnBrk="1" hangingPunct="1"/>
                <a:r>
                  <a:rPr lang="en-US" altLang="zh-CN" sz="2000" b="0" kern="0" dirty="0"/>
                  <a:t>Each of the k clauses has at least one true literal.</a:t>
                </a:r>
              </a:p>
              <a:p>
                <a:pPr lvl="1" algn="just" eaLnBrk="1" hangingPunct="1"/>
                <a:r>
                  <a:rPr lang="en-US" altLang="zh-CN" sz="2000" b="0" kern="0" dirty="0"/>
                  <a:t>Select one such true literal from each clause.</a:t>
                </a:r>
              </a:p>
              <a:p>
                <a:pPr lvl="1" algn="just" eaLnBrk="1" hangingPunct="1"/>
                <a:r>
                  <a:rPr lang="en-US" altLang="zh-CN" sz="2000" b="0" kern="0" dirty="0"/>
                  <a:t>Observe that these true literals must be logically consistent with each other (i.e., for any </a:t>
                </a:r>
                <a:r>
                  <a:rPr lang="en-US" altLang="zh-CN" sz="2000" b="0" kern="0" dirty="0" err="1"/>
                  <a:t>i</a:t>
                </a:r>
                <a:r>
                  <a:rPr lang="en-US" altLang="zh-CN" sz="2000" b="0" kern="0" dirty="0"/>
                  <a:t>, x</a:t>
                </a:r>
                <a:r>
                  <a:rPr lang="en-US" altLang="zh-CN" sz="2000" b="0" kern="0" baseline="-25000" dirty="0"/>
                  <a:t>i</a:t>
                </a:r>
                <a:r>
                  <a:rPr lang="en-US" altLang="zh-CN" sz="2000" b="0" kern="0" dirty="0"/>
                  <a:t> and ¬x</a:t>
                </a:r>
                <a:r>
                  <a:rPr lang="en-US" altLang="zh-CN" sz="2000" b="0" kern="0" baseline="-25000" dirty="0"/>
                  <a:t>i</a:t>
                </a:r>
                <a:r>
                  <a:rPr lang="en-US" altLang="zh-CN" sz="2000" b="0" kern="0" dirty="0"/>
                  <a:t> will not both appear).</a:t>
                </a:r>
              </a:p>
              <a:p>
                <a:pPr lvl="1" algn="just" eaLnBrk="1" hangingPunct="1"/>
                <a:r>
                  <a:rPr lang="en-US" altLang="zh-CN" sz="2000" b="0" kern="0" dirty="0"/>
                  <a:t>Recall that in our construction of G we connect a pair of vertices if they are in different clauses and are logically consistent.</a:t>
                </a:r>
              </a:p>
              <a:p>
                <a:pPr lvl="1" algn="just" eaLnBrk="1" hangingPunct="1"/>
                <a:r>
                  <a:rPr lang="en-US" altLang="zh-CN" sz="2000" b="0" kern="0" dirty="0"/>
                  <a:t>Thus, for every pair of these literals, there must be an edge in G connecting the corresponding vertices.</a:t>
                </a:r>
              </a:p>
              <a:p>
                <a:pPr lvl="1" algn="just" eaLnBrk="1" hangingPunct="1"/>
                <a:r>
                  <a:rPr lang="en-US" altLang="zh-CN" sz="2000" b="0" kern="0" dirty="0"/>
                  <a:t>Thus these k vertices must form a clique.</a:t>
                </a:r>
              </a:p>
              <a:p>
                <a:pPr marL="0" indent="0" algn="just" eaLnBrk="1" hangingPunct="1">
                  <a:buNone/>
                </a:pPr>
                <a:r>
                  <a:rPr lang="en-US" altLang="zh-CN" sz="2400" b="0" kern="0" dirty="0"/>
                  <a:t>    </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None/>
                </a:pPr>
                <a:endParaRPr lang="en-US" altLang="zh-CN" sz="2400" b="0" kern="0" dirty="0"/>
              </a:p>
              <a:p>
                <a:pPr lvl="1" algn="just" eaLnBrk="1" hangingPunct="1"/>
                <a:endParaRPr lang="en-US" altLang="zh-CN" sz="2000" b="0" kern="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57200" y="908621"/>
                <a:ext cx="8229600" cy="5832747"/>
              </a:xfrm>
              <a:prstGeom prst="rect">
                <a:avLst/>
              </a:prstGeom>
              <a:blipFill>
                <a:blip r:embed="rId3"/>
                <a:stretch>
                  <a:fillRect l="-296" r="-1111"/>
                </a:stretch>
              </a:blipFill>
              <a:ln>
                <a:noFill/>
              </a:ln>
              <a:extLst/>
            </p:spPr>
            <p:txBody>
              <a:bodyPr/>
              <a:lstStyle/>
              <a:p>
                <a:r>
                  <a:rPr lang="zh-CN" altLang="en-US">
                    <a:noFill/>
                  </a:rPr>
                  <a:t> </a:t>
                </a:r>
              </a:p>
            </p:txBody>
          </p:sp>
        </mc:Fallback>
      </mc:AlternateContent>
      <p:sp>
        <p:nvSpPr>
          <p:cNvPr id="19458" name="Title 1"/>
          <p:cNvSpPr>
            <a:spLocks noGrp="1"/>
          </p:cNvSpPr>
          <p:nvPr>
            <p:ph type="title"/>
          </p:nvPr>
        </p:nvSpPr>
        <p:spPr/>
        <p:txBody>
          <a:bodyPr/>
          <a:lstStyle/>
          <a:p>
            <a:pPr eaLnBrk="1" hangingPunct="1"/>
            <a:r>
              <a:rPr lang="en-US" altLang="zh-CN" b="0" dirty="0"/>
              <a:t>Proof that DCLIQUE ∈ NPC</a:t>
            </a:r>
            <a:r>
              <a:rPr lang="zh-CN" altLang="en-US" b="0" dirty="0"/>
              <a:t>（</a:t>
            </a:r>
            <a:r>
              <a:rPr lang="en-US" altLang="zh-CN" b="0" dirty="0" err="1"/>
              <a:t>cout</a:t>
            </a:r>
            <a:r>
              <a:rPr lang="zh-CN" altLang="en-US" b="0" dirty="0"/>
              <a:t>）</a:t>
            </a:r>
            <a:endParaRPr lang="en-US" altLang="zh-CN" b="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74</a:t>
            </a:fld>
            <a:endParaRPr lang="en-US" altLang="zh-CN" sz="1200" b="0">
              <a:ea typeface="Gulim" pitchFamily="34" charset="-127"/>
            </a:endParaRPr>
          </a:p>
        </p:txBody>
      </p:sp>
      <p:pic>
        <p:nvPicPr>
          <p:cNvPr id="2" name="图片 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908621"/>
            <a:ext cx="8435280" cy="1386621"/>
          </a:xfrm>
          <a:prstGeom prst="rect">
            <a:avLst/>
          </a:prstGeom>
        </p:spPr>
      </p:pic>
    </p:spTree>
    <p:extLst>
      <p:ext uri="{BB962C8B-B14F-4D97-AF65-F5344CB8AC3E}">
        <p14:creationId xmlns:p14="http://schemas.microsoft.com/office/powerpoint/2010/main" val="3803110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solidFill>
                      <a:srgbClr val="FF0000"/>
                    </a:solidFill>
                  </a:rPr>
                  <a:t>⇐</a:t>
                </a:r>
                <a:r>
                  <a:rPr lang="en-US" altLang="zh-CN" sz="2400" b="0" kern="0" dirty="0"/>
                  <a:t>: Suppose G has a clique of size k. </a:t>
                </a:r>
              </a:p>
              <a:p>
                <a:pPr lvl="1" algn="just" eaLnBrk="1" hangingPunct="1"/>
                <a:r>
                  <a:rPr lang="en-US" altLang="zh-CN" sz="2000" b="0" kern="0" dirty="0"/>
                  <a:t>Observe that there is </a:t>
                </a:r>
                <a:r>
                  <a:rPr lang="en-US" altLang="zh-CN" sz="2000" b="0" kern="0" dirty="0">
                    <a:solidFill>
                      <a:srgbClr val="FF0000"/>
                    </a:solidFill>
                  </a:rPr>
                  <a:t>no</a:t>
                </a:r>
                <a:r>
                  <a:rPr lang="en-US" altLang="zh-CN" sz="2000" b="0" kern="0" dirty="0"/>
                  <a:t> edge between vertices in the same clause.</a:t>
                </a:r>
              </a:p>
              <a:p>
                <a:pPr lvl="1" algn="just" eaLnBrk="1" hangingPunct="1"/>
                <a:r>
                  <a:rPr lang="en-US" altLang="zh-CN" sz="2000" b="0" kern="0" dirty="0"/>
                  <a:t>Hence, each clause ’contributes’ exactly one vertex to the clique.</a:t>
                </a:r>
              </a:p>
              <a:p>
                <a:pPr lvl="1" algn="just" eaLnBrk="1" hangingPunct="1"/>
                <a:r>
                  <a:rPr lang="en-US" altLang="zh-CN" sz="2000" b="0" kern="0" dirty="0"/>
                  <a:t>Moreover, since the construction of G connects only logically consistent vertices by an edge, every vertex in the clique must be logically consistent.</a:t>
                </a:r>
              </a:p>
              <a:p>
                <a:pPr lvl="1" algn="just" eaLnBrk="1" hangingPunct="1"/>
                <a:r>
                  <a:rPr lang="en-US" altLang="zh-CN" sz="2000" b="0" kern="0" dirty="0"/>
                  <a:t>Hence we can assign all the vertices in the clique to be true, and this truth assignment makes </a:t>
                </a:r>
                <a14:m>
                  <m:oMath xmlns:m="http://schemas.openxmlformats.org/officeDocument/2006/math">
                    <m:r>
                      <m:rPr>
                        <m:sty m:val="p"/>
                      </m:rPr>
                      <a:rPr lang="el-GR" altLang="zh-CN" sz="2000" b="0" i="1" kern="0" dirty="0">
                        <a:latin typeface="Cambria Math" panose="02040503050406030204" pitchFamily="18" charset="0"/>
                        <a:ea typeface="Cambria Math" panose="02040503050406030204" pitchFamily="18" charset="0"/>
                      </a:rPr>
                      <m:t>Φ</m:t>
                    </m:r>
                  </m:oMath>
                </a14:m>
                <a:r>
                  <a:rPr lang="en-US" altLang="zh-CN" sz="2000" b="0" kern="0" dirty="0"/>
                  <a:t> </a:t>
                </a:r>
                <a:r>
                  <a:rPr lang="en-US" altLang="zh-CN" sz="2000" b="0" kern="0" dirty="0" err="1"/>
                  <a:t>satisfiable</a:t>
                </a:r>
                <a:r>
                  <a:rPr lang="en-US" altLang="zh-CN" sz="2000" b="0" kern="0" dirty="0"/>
                  <a:t>.</a:t>
                </a:r>
              </a:p>
              <a:p>
                <a:pPr algn="just" eaLnBrk="1" hangingPunct="1"/>
                <a:endParaRPr lang="en-US" altLang="zh-CN" sz="2400" b="0" kern="0" dirty="0"/>
              </a:p>
              <a:p>
                <a:pPr algn="just" eaLnBrk="1" hangingPunct="1"/>
                <a:endParaRPr lang="en-US" altLang="zh-CN" sz="2400" b="0" kern="0" dirty="0"/>
              </a:p>
              <a:p>
                <a:pPr marL="0" indent="0" algn="just" eaLnBrk="1" hangingPunct="1">
                  <a:buNone/>
                </a:pPr>
                <a:endParaRPr lang="en-US" altLang="zh-CN" sz="2400" b="0" kern="0" dirty="0"/>
              </a:p>
              <a:p>
                <a:pPr lvl="1" algn="just" eaLnBrk="1" hangingPunct="1"/>
                <a:endParaRPr lang="en-US" altLang="zh-CN" sz="2000" b="0" kern="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57200" y="908621"/>
                <a:ext cx="8229600" cy="5832747"/>
              </a:xfrm>
              <a:prstGeom prst="rect">
                <a:avLst/>
              </a:prstGeom>
              <a:blipFill>
                <a:blip r:embed="rId3"/>
                <a:stretch>
                  <a:fillRect l="-296" t="-836" r="-741"/>
                </a:stretch>
              </a:blipFill>
              <a:ln>
                <a:noFill/>
              </a:ln>
              <a:extLst/>
            </p:spPr>
            <p:txBody>
              <a:bodyPr/>
              <a:lstStyle/>
              <a:p>
                <a:r>
                  <a:rPr lang="zh-CN" altLang="en-US">
                    <a:noFill/>
                  </a:rPr>
                  <a:t> </a:t>
                </a:r>
              </a:p>
            </p:txBody>
          </p:sp>
        </mc:Fallback>
      </mc:AlternateContent>
      <p:sp>
        <p:nvSpPr>
          <p:cNvPr id="19458" name="Title 1"/>
          <p:cNvSpPr>
            <a:spLocks noGrp="1"/>
          </p:cNvSpPr>
          <p:nvPr>
            <p:ph type="title"/>
          </p:nvPr>
        </p:nvSpPr>
        <p:spPr/>
        <p:txBody>
          <a:bodyPr/>
          <a:lstStyle/>
          <a:p>
            <a:pPr eaLnBrk="1" hangingPunct="1"/>
            <a:r>
              <a:rPr lang="en-US" altLang="zh-CN" b="0" dirty="0"/>
              <a:t>Proof that DCLIQUE ∈ NPC</a:t>
            </a:r>
            <a:r>
              <a:rPr lang="zh-CN" altLang="en-US" b="0" dirty="0"/>
              <a:t>（</a:t>
            </a:r>
            <a:r>
              <a:rPr lang="en-US" altLang="zh-CN" b="0" dirty="0" err="1"/>
              <a:t>cout</a:t>
            </a:r>
            <a:r>
              <a:rPr lang="zh-CN" altLang="en-US" b="0" dirty="0"/>
              <a:t>）</a:t>
            </a:r>
            <a:endParaRPr lang="en-US" altLang="zh-CN" b="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75</a:t>
            </a:fld>
            <a:endParaRPr lang="en-US" altLang="zh-CN" sz="1200" b="0">
              <a:ea typeface="Gulim" pitchFamily="34" charset="-127"/>
            </a:endParaRPr>
          </a:p>
        </p:txBody>
      </p:sp>
    </p:spTree>
    <p:extLst>
      <p:ext uri="{BB962C8B-B14F-4D97-AF65-F5344CB8AC3E}">
        <p14:creationId xmlns:p14="http://schemas.microsoft.com/office/powerpoint/2010/main" val="939155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Note that the graph G has 3k vertices and at most 3k(3k − 1)/2 edges and can be built in O(k</a:t>
            </a:r>
            <a:r>
              <a:rPr lang="en-US" altLang="zh-CN" sz="2400" b="0" kern="0" baseline="30000" dirty="0"/>
              <a:t>2</a:t>
            </a:r>
            <a:r>
              <a:rPr lang="en-US" altLang="zh-CN" sz="2400" b="0" kern="0" dirty="0"/>
              <a:t>) time</a:t>
            </a:r>
          </a:p>
          <a:p>
            <a:pPr algn="just" eaLnBrk="1" hangingPunct="1"/>
            <a:r>
              <a:rPr lang="en-US" altLang="zh-CN" sz="2400" b="0" kern="0" dirty="0"/>
              <a:t>So f is a </a:t>
            </a:r>
            <a:r>
              <a:rPr lang="en-US" altLang="zh-CN" sz="2400" b="0" kern="0" dirty="0">
                <a:solidFill>
                  <a:srgbClr val="0070C0"/>
                </a:solidFill>
              </a:rPr>
              <a:t>polynomial-time</a:t>
            </a:r>
            <a:r>
              <a:rPr lang="en-US" altLang="zh-CN" sz="2400" b="0" kern="0" dirty="0"/>
              <a:t> reduction.</a:t>
            </a:r>
          </a:p>
          <a:p>
            <a:pPr marL="0" indent="0" algn="just" eaLnBrk="1" hangingPunct="1">
              <a:buNone/>
            </a:pPr>
            <a:endParaRPr lang="en-US" altLang="zh-CN" sz="2400" b="0" kern="0" dirty="0"/>
          </a:p>
          <a:p>
            <a:pPr algn="just" eaLnBrk="1" hangingPunct="1"/>
            <a:r>
              <a:rPr lang="en-US" altLang="zh-CN" sz="2400" b="0" kern="0" dirty="0"/>
              <a:t>We have therefore just proven that </a:t>
            </a:r>
            <a:r>
              <a:rPr lang="en-US" altLang="zh-CN" sz="2400" b="0" kern="0" dirty="0">
                <a:solidFill>
                  <a:srgbClr val="FF0000"/>
                </a:solidFill>
              </a:rPr>
              <a:t>3-SAT ≤</a:t>
            </a:r>
            <a:r>
              <a:rPr lang="en-US" altLang="zh-CN" sz="2400" b="0" kern="0" baseline="-25000" dirty="0">
                <a:solidFill>
                  <a:srgbClr val="FF0000"/>
                </a:solidFill>
              </a:rPr>
              <a:t>P</a:t>
            </a:r>
            <a:r>
              <a:rPr lang="en-US" altLang="zh-CN" sz="2400" b="0" kern="0" dirty="0">
                <a:solidFill>
                  <a:srgbClr val="FF0000"/>
                </a:solidFill>
              </a:rPr>
              <a:t> DCLIQUE</a:t>
            </a:r>
            <a:r>
              <a:rPr lang="en-US" altLang="zh-CN" sz="2400" b="0" kern="0" dirty="0"/>
              <a:t>.</a:t>
            </a:r>
          </a:p>
          <a:p>
            <a:pPr algn="just" eaLnBrk="1" hangingPunct="1"/>
            <a:r>
              <a:rPr lang="en-US" altLang="zh-CN" sz="2400" b="0" kern="0" dirty="0"/>
              <a:t>Since we already know that </a:t>
            </a:r>
            <a:r>
              <a:rPr lang="en-US" altLang="zh-CN" sz="2400" b="0" kern="0" dirty="0">
                <a:solidFill>
                  <a:srgbClr val="FF0000"/>
                </a:solidFill>
              </a:rPr>
              <a:t>3-SAT ∈ NPC </a:t>
            </a:r>
            <a:r>
              <a:rPr lang="en-US" altLang="zh-CN" sz="2400" b="0" kern="0" dirty="0"/>
              <a:t>and have seen that </a:t>
            </a:r>
            <a:r>
              <a:rPr lang="en-US" altLang="zh-CN" sz="2400" b="0" kern="0" dirty="0">
                <a:solidFill>
                  <a:srgbClr val="FF0000"/>
                </a:solidFill>
              </a:rPr>
              <a:t>DCLIQUE ∈ NP</a:t>
            </a:r>
            <a:r>
              <a:rPr lang="en-US" altLang="zh-CN" sz="2400" b="0" kern="0" dirty="0"/>
              <a:t>, we have just proven that </a:t>
            </a:r>
            <a:r>
              <a:rPr lang="en-US" altLang="zh-CN" sz="2400" b="0" kern="0" dirty="0">
                <a:solidFill>
                  <a:srgbClr val="FFC000"/>
                </a:solidFill>
              </a:rPr>
              <a:t>DCLIQUE ∈ NPC </a:t>
            </a:r>
            <a:r>
              <a:rPr lang="en-US" altLang="zh-CN" sz="2400" b="0" kern="0" dirty="0"/>
              <a:t>.</a:t>
            </a:r>
          </a:p>
          <a:p>
            <a:pPr algn="just" eaLnBrk="1" hangingPunct="1"/>
            <a:endParaRPr lang="en-US" altLang="zh-CN" sz="2400" b="0" kern="0" dirty="0"/>
          </a:p>
          <a:p>
            <a:pPr marL="0" indent="0" algn="just" eaLnBrk="1" hangingPunct="1">
              <a:buNone/>
            </a:pPr>
            <a:endParaRPr lang="en-US" altLang="zh-CN" sz="2400" b="0" kern="0" dirty="0"/>
          </a:p>
          <a:p>
            <a:pPr lvl="1" algn="just"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Proof that DCLIQUE ∈ NPC</a:t>
            </a:r>
            <a:r>
              <a:rPr lang="zh-CN" altLang="en-US" b="0" dirty="0"/>
              <a:t>（</a:t>
            </a:r>
            <a:r>
              <a:rPr lang="en-US" altLang="zh-CN" b="0" dirty="0" err="1"/>
              <a:t>cout</a:t>
            </a:r>
            <a:r>
              <a:rPr lang="zh-CN" altLang="en-US" b="0" dirty="0"/>
              <a:t>）</a:t>
            </a:r>
            <a:endParaRPr lang="en-US" altLang="zh-CN" b="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76</a:t>
            </a:fld>
            <a:endParaRPr lang="en-US" altLang="zh-CN" sz="1200" b="0">
              <a:ea typeface="Gulim" pitchFamily="34" charset="-127"/>
            </a:endParaRPr>
          </a:p>
        </p:txBody>
      </p:sp>
    </p:spTree>
    <p:extLst>
      <p:ext uri="{BB962C8B-B14F-4D97-AF65-F5344CB8AC3E}">
        <p14:creationId xmlns:p14="http://schemas.microsoft.com/office/powerpoint/2010/main" val="3601573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Problem: Independent Set</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77</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908621"/>
            <a:ext cx="8229600" cy="5931555"/>
          </a:xfrm>
          <a:prstGeom prst="rect">
            <a:avLst/>
          </a:prstGeom>
        </p:spPr>
      </p:pic>
    </p:spTree>
    <p:extLst>
      <p:ext uri="{BB962C8B-B14F-4D97-AF65-F5344CB8AC3E}">
        <p14:creationId xmlns:p14="http://schemas.microsoft.com/office/powerpoint/2010/main" val="35340768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sz="2800" b="0" dirty="0"/>
              <a:t>NPC Problem: Decision Independent Set (DIS)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78</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073558"/>
            <a:ext cx="8229600" cy="5451786"/>
          </a:xfrm>
          <a:prstGeom prst="rect">
            <a:avLst/>
          </a:prstGeom>
        </p:spPr>
      </p:pic>
    </p:spTree>
    <p:extLst>
      <p:ext uri="{BB962C8B-B14F-4D97-AF65-F5344CB8AC3E}">
        <p14:creationId xmlns:p14="http://schemas.microsoft.com/office/powerpoint/2010/main" val="34480227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CN" b="0" dirty="0"/>
              <a:t>DIS ∈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79</a:t>
            </a:fld>
            <a:endParaRPr lang="en-US" altLang="zh-CN" sz="1200" b="0">
              <a:ea typeface="Gulim" pitchFamily="34" charset="-127"/>
            </a:endParaRPr>
          </a:p>
        </p:txBody>
      </p:sp>
      <p:pic>
        <p:nvPicPr>
          <p:cNvPr id="3" name="图片 2">
            <a:extLst>
              <a:ext uri="{FF2B5EF4-FFF2-40B4-BE49-F238E27FC236}">
                <a16:creationId xmlns:a16="http://schemas.microsoft.com/office/drawing/2014/main" id="{251EE646-2E06-4856-AE35-9BD191A9E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34" y="2636912"/>
            <a:ext cx="7130058" cy="3485806"/>
          </a:xfrm>
          <a:prstGeom prst="rect">
            <a:avLst/>
          </a:prstGeom>
        </p:spPr>
      </p:pic>
      <p:sp>
        <p:nvSpPr>
          <p:cNvPr id="8" name="Content Placeholder 2">
            <a:extLst>
              <a:ext uri="{FF2B5EF4-FFF2-40B4-BE49-F238E27FC236}">
                <a16:creationId xmlns:a16="http://schemas.microsoft.com/office/drawing/2014/main" id="{41736268-6A69-4262-8EDE-17242787B343}"/>
              </a:ext>
            </a:extLst>
          </p:cNvPr>
          <p:cNvSpPr txBox="1">
            <a:spLocks/>
          </p:cNvSpPr>
          <p:nvPr/>
        </p:nvSpPr>
        <p:spPr bwMode="auto">
          <a:xfrm>
            <a:off x="457200" y="908621"/>
            <a:ext cx="8229600" cy="1080219"/>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We can define a transformation from DCLIQUE to DIS:</a:t>
            </a:r>
          </a:p>
          <a:p>
            <a:pPr algn="just" eaLnBrk="1" hangingPunct="1"/>
            <a:endParaRPr lang="en-US" altLang="zh-CN" sz="2400" b="0" kern="0" dirty="0"/>
          </a:p>
          <a:p>
            <a:pPr lvl="1" algn="just" eaLnBrk="1" hangingPunct="1"/>
            <a:endParaRPr lang="en-US" altLang="zh-CN" sz="2000" b="0" kern="0" dirty="0"/>
          </a:p>
        </p:txBody>
      </p:sp>
      <p:pic>
        <p:nvPicPr>
          <p:cNvPr id="9" name="图片 8" descr="屏幕剪辑">
            <a:extLst>
              <a:ext uri="{FF2B5EF4-FFF2-40B4-BE49-F238E27FC236}">
                <a16:creationId xmlns:a16="http://schemas.microsoft.com/office/drawing/2014/main" id="{5D1DA1C0-603E-4A93-B5D4-7DCD406CDD92}"/>
              </a:ext>
            </a:extLst>
          </p:cNvPr>
          <p:cNvPicPr>
            <a:picLocks noChangeAspect="1"/>
          </p:cNvPicPr>
          <p:nvPr/>
        </p:nvPicPr>
        <p:blipFill rotWithShape="1">
          <a:blip r:embed="rId4">
            <a:extLst>
              <a:ext uri="{28A0092B-C50C-407E-A947-70E740481C1C}">
                <a14:useLocalDpi xmlns:a14="http://schemas.microsoft.com/office/drawing/2010/main" val="0"/>
              </a:ext>
            </a:extLst>
          </a:blip>
          <a:srcRect l="1176" b="82058"/>
          <a:stretch/>
        </p:blipFill>
        <p:spPr>
          <a:xfrm>
            <a:off x="460040" y="1340769"/>
            <a:ext cx="8360432" cy="780132"/>
          </a:xfrm>
          <a:prstGeom prst="rect">
            <a:avLst/>
          </a:prstGeom>
        </p:spPr>
      </p:pic>
    </p:spTree>
    <p:extLst>
      <p:ext uri="{BB962C8B-B14F-4D97-AF65-F5344CB8AC3E}">
        <p14:creationId xmlns:p14="http://schemas.microsoft.com/office/powerpoint/2010/main" val="4283989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836613"/>
            <a:ext cx="8229600" cy="5832747"/>
          </a:xfrm>
        </p:spPr>
        <p:txBody>
          <a:bodyPr/>
          <a:lstStyle/>
          <a:p>
            <a:pPr eaLnBrk="1" hangingPunct="1">
              <a:buFont typeface="Wingdings" panose="05000000000000000000" pitchFamily="2" charset="2"/>
              <a:buNone/>
            </a:pPr>
            <a:endParaRPr lang="en-US" altLang="zh-CN" sz="1600" dirty="0"/>
          </a:p>
          <a:p>
            <a:pPr eaLnBrk="1" hangingPunct="1"/>
            <a:r>
              <a:rPr lang="en-US" altLang="zh-CN" sz="2400" dirty="0"/>
              <a:t>A very large class of thousands of practical problems for which </a:t>
            </a:r>
            <a:r>
              <a:rPr lang="en-US" altLang="zh-CN" sz="2400" dirty="0">
                <a:solidFill>
                  <a:srgbClr val="0070C0"/>
                </a:solidFill>
              </a:rPr>
              <a:t>it is not known if the problems have “efficient” solutions.</a:t>
            </a:r>
            <a:endParaRPr lang="en-US" altLang="zh-CN" sz="2400" dirty="0"/>
          </a:p>
          <a:p>
            <a:pPr eaLnBrk="1" hangingPunct="1"/>
            <a:r>
              <a:rPr lang="en-US" altLang="zh-CN" sz="2400" dirty="0"/>
              <a:t>It is known that if </a:t>
            </a:r>
            <a:r>
              <a:rPr lang="en-US" altLang="zh-CN" sz="2400" dirty="0">
                <a:solidFill>
                  <a:srgbClr val="FF0000"/>
                </a:solidFill>
              </a:rPr>
              <a:t>any one </a:t>
            </a:r>
            <a:r>
              <a:rPr lang="en-US" altLang="zh-CN" sz="2400" dirty="0"/>
              <a:t>of the </a:t>
            </a:r>
            <a:r>
              <a:rPr lang="en-US" altLang="zh-CN" sz="2400" dirty="0">
                <a:solidFill>
                  <a:srgbClr val="0070C0"/>
                </a:solidFill>
              </a:rPr>
              <a:t>NP-complete </a:t>
            </a:r>
            <a:r>
              <a:rPr lang="en-US" altLang="zh-CN" sz="2400" dirty="0"/>
              <a:t>problems has an efficient solution then </a:t>
            </a:r>
            <a:r>
              <a:rPr lang="en-US" altLang="zh-CN" sz="2400" dirty="0">
                <a:solidFill>
                  <a:srgbClr val="FF0000"/>
                </a:solidFill>
              </a:rPr>
              <a:t>all</a:t>
            </a:r>
            <a:r>
              <a:rPr lang="en-US" altLang="zh-CN" sz="2400" dirty="0"/>
              <a:t> of the NP-complete problems have efficient solutions.</a:t>
            </a:r>
          </a:p>
          <a:p>
            <a:pPr eaLnBrk="1" hangingPunct="1"/>
            <a:r>
              <a:rPr lang="en-US" altLang="zh-CN" sz="2400" dirty="0"/>
              <a:t>Researchers have spent innumerable man-years trying to find efficient solutions to these problems and failed.</a:t>
            </a:r>
          </a:p>
          <a:p>
            <a:pPr eaLnBrk="1" hangingPunct="1"/>
            <a:r>
              <a:rPr lang="en-US" altLang="zh-CN" sz="2400" dirty="0"/>
              <a:t>So, NP-Complete problems are very likely to be hard.</a:t>
            </a:r>
          </a:p>
          <a:p>
            <a:pPr eaLnBrk="1" hangingPunct="1"/>
            <a:r>
              <a:rPr lang="en-US" altLang="zh-CN" sz="2400" dirty="0"/>
              <a:t>What do you do: prove that your problem is NP-complete.</a:t>
            </a:r>
          </a:p>
          <a:p>
            <a:pPr eaLnBrk="1" hangingPunct="1"/>
            <a:endParaRPr lang="en-US" altLang="zh-CN" sz="2000" dirty="0">
              <a:solidFill>
                <a:srgbClr val="0070C0"/>
              </a:solidFill>
            </a:endParaRPr>
          </a:p>
          <a:p>
            <a:pPr marL="344487" lvl="1" indent="0" eaLnBrk="1" hangingPunct="1">
              <a:buNone/>
            </a:pPr>
            <a:endParaRPr lang="en-US" altLang="zh-CN" sz="2000" dirty="0"/>
          </a:p>
          <a:p>
            <a:pPr marL="344487" lvl="1" indent="0" eaLnBrk="1" hangingPunct="1">
              <a:buNone/>
            </a:pPr>
            <a:endParaRPr lang="en-US" altLang="zh-CN" sz="2000" dirty="0"/>
          </a:p>
        </p:txBody>
      </p:sp>
      <p:sp>
        <p:nvSpPr>
          <p:cNvPr id="19458" name="Title 1"/>
          <p:cNvSpPr>
            <a:spLocks noGrp="1"/>
          </p:cNvSpPr>
          <p:nvPr>
            <p:ph type="title"/>
          </p:nvPr>
        </p:nvSpPr>
        <p:spPr/>
        <p:txBody>
          <a:bodyPr/>
          <a:lstStyle/>
          <a:p>
            <a:pPr eaLnBrk="1" hangingPunct="1"/>
            <a:r>
              <a:rPr lang="en-US" altLang="zh-CN" b="0" dirty="0"/>
              <a:t>Introduction</a:t>
            </a:r>
            <a:endParaRPr lang="en-US" altLang="zh-CN"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a:t>
            </a:fld>
            <a:endParaRPr lang="en-US" altLang="zh-CN" sz="1200" b="0">
              <a:ea typeface="Gulim" pitchFamily="34" charset="-127"/>
            </a:endParaRPr>
          </a:p>
        </p:txBody>
      </p:sp>
    </p:spTree>
    <p:extLst>
      <p:ext uri="{BB962C8B-B14F-4D97-AF65-F5344CB8AC3E}">
        <p14:creationId xmlns:p14="http://schemas.microsoft.com/office/powerpoint/2010/main" val="686524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We can define a transformation from DCLIQUE to DIS:</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r>
              <a:rPr lang="en-US" altLang="zh-CN" sz="2400" b="0" kern="0" dirty="0"/>
              <a:t>Moreover, f can be calculated in polynomial time. We have just shown that </a:t>
            </a:r>
            <a:r>
              <a:rPr lang="en-US" altLang="zh-CN" sz="2400" b="0" kern="0" dirty="0">
                <a:solidFill>
                  <a:srgbClr val="FF0000"/>
                </a:solidFill>
              </a:rPr>
              <a:t>DCLIQUE ≤</a:t>
            </a:r>
            <a:r>
              <a:rPr lang="en-US" altLang="zh-CN" sz="2400" b="0" kern="0" baseline="-25000" dirty="0">
                <a:solidFill>
                  <a:srgbClr val="FF0000"/>
                </a:solidFill>
              </a:rPr>
              <a:t>P</a:t>
            </a:r>
            <a:r>
              <a:rPr lang="en-US" altLang="zh-CN" sz="2400" b="0" kern="0" dirty="0">
                <a:solidFill>
                  <a:srgbClr val="FF0000"/>
                </a:solidFill>
              </a:rPr>
              <a:t> DIS </a:t>
            </a:r>
            <a:r>
              <a:rPr lang="en-US" altLang="zh-CN" sz="2400" b="0" kern="0" dirty="0"/>
              <a:t>and completed the proof that </a:t>
            </a:r>
            <a:r>
              <a:rPr lang="en-US" altLang="zh-CN" sz="2400" b="0" kern="0" dirty="0">
                <a:solidFill>
                  <a:srgbClr val="FFC000"/>
                </a:solidFill>
              </a:rPr>
              <a:t>DIS ∈ NPC </a:t>
            </a:r>
            <a:r>
              <a:rPr lang="en-US" altLang="zh-CN" sz="2400" b="0" kern="0" dirty="0"/>
              <a:t>.</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lvl="1" algn="just"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DIS ∈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80</a:t>
            </a:fld>
            <a:endParaRPr lang="en-US" altLang="zh-CN" sz="1200" b="0">
              <a:ea typeface="Gulim" pitchFamily="34" charset="-127"/>
            </a:endParaRPr>
          </a:p>
        </p:txBody>
      </p:sp>
      <p:pic>
        <p:nvPicPr>
          <p:cNvPr id="4" name="图片 3" descr="屏幕剪辑"/>
          <p:cNvPicPr>
            <a:picLocks noChangeAspect="1"/>
          </p:cNvPicPr>
          <p:nvPr/>
        </p:nvPicPr>
        <p:blipFill rotWithShape="1">
          <a:blip r:embed="rId3">
            <a:extLst>
              <a:ext uri="{28A0092B-C50C-407E-A947-70E740481C1C}">
                <a14:useLocalDpi xmlns:a14="http://schemas.microsoft.com/office/drawing/2010/main" val="0"/>
              </a:ext>
            </a:extLst>
          </a:blip>
          <a:srcRect l="1176"/>
          <a:stretch/>
        </p:blipFill>
        <p:spPr>
          <a:xfrm>
            <a:off x="460040" y="1340768"/>
            <a:ext cx="8360432" cy="4348053"/>
          </a:xfrm>
          <a:prstGeom prst="rect">
            <a:avLst/>
          </a:prstGeom>
        </p:spPr>
      </p:pic>
    </p:spTree>
    <p:extLst>
      <p:ext uri="{BB962C8B-B14F-4D97-AF65-F5344CB8AC3E}">
        <p14:creationId xmlns:p14="http://schemas.microsoft.com/office/powerpoint/2010/main" val="39930396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Problem: VC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81</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23367"/>
            <a:ext cx="8435280" cy="5934633"/>
          </a:xfrm>
          <a:prstGeom prst="rect">
            <a:avLst/>
          </a:prstGeom>
        </p:spPr>
      </p:pic>
    </p:spTree>
    <p:extLst>
      <p:ext uri="{BB962C8B-B14F-4D97-AF65-F5344CB8AC3E}">
        <p14:creationId xmlns:p14="http://schemas.microsoft.com/office/powerpoint/2010/main" val="9831820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i="1" dirty="0"/>
              <a:t>NPC </a:t>
            </a:r>
            <a:r>
              <a:rPr lang="en-US" altLang="zh-CN" b="0" dirty="0"/>
              <a:t>Problem: DVC</a:t>
            </a:r>
            <a:endParaRPr lang="en-US" altLang="zh-CN" sz="2800" b="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82</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063032"/>
            <a:ext cx="8568952" cy="2662112"/>
          </a:xfrm>
          <a:prstGeom prst="rect">
            <a:avLst/>
          </a:prstGeom>
        </p:spPr>
      </p:pic>
    </p:spTree>
    <p:extLst>
      <p:ext uri="{BB962C8B-B14F-4D97-AF65-F5344CB8AC3E}">
        <p14:creationId xmlns:p14="http://schemas.microsoft.com/office/powerpoint/2010/main" val="2886046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eaLnBrk="1" hangingPunct="1"/>
            <a:endParaRPr lang="en-US" altLang="zh-CN" sz="2400" b="0" kern="0" dirty="0"/>
          </a:p>
          <a:p>
            <a:pPr eaLnBrk="1" hangingPunct="1"/>
            <a:endParaRPr lang="en-US" altLang="zh-CN" sz="2400" b="0" kern="0" dirty="0"/>
          </a:p>
          <a:p>
            <a:pPr eaLnBrk="1" hangingPunct="1"/>
            <a:endParaRPr lang="en-US" altLang="zh-CN" sz="2400" b="0" kern="0" dirty="0"/>
          </a:p>
          <a:p>
            <a:pPr lvl="1" eaLnBrk="1" hangingPunct="1"/>
            <a:endParaRPr lang="en-US" altLang="zh-CN" sz="2000" b="0" kern="0" dirty="0"/>
          </a:p>
        </p:txBody>
      </p:sp>
      <p:sp>
        <p:nvSpPr>
          <p:cNvPr id="19458" name="Title 1"/>
          <p:cNvSpPr>
            <a:spLocks noGrp="1"/>
          </p:cNvSpPr>
          <p:nvPr>
            <p:ph type="title"/>
          </p:nvPr>
        </p:nvSpPr>
        <p:spPr/>
        <p:txBody>
          <a:bodyPr/>
          <a:lstStyle/>
          <a:p>
            <a:pPr eaLnBrk="1" hangingPunct="1"/>
            <a:r>
              <a:rPr lang="en-US" altLang="zh-CN" b="0" i="1" dirty="0"/>
              <a:t>NPC </a:t>
            </a:r>
            <a:r>
              <a:rPr lang="en-US" altLang="zh-CN" b="0" dirty="0"/>
              <a:t>Problem: DVC</a:t>
            </a:r>
            <a:endParaRPr lang="en-US" altLang="zh-CN" sz="2800" b="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83</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52736"/>
            <a:ext cx="8291264" cy="5284160"/>
          </a:xfrm>
          <a:prstGeom prst="rect">
            <a:avLst/>
          </a:prstGeom>
        </p:spPr>
      </p:pic>
    </p:spTree>
    <p:extLst>
      <p:ext uri="{BB962C8B-B14F-4D97-AF65-F5344CB8AC3E}">
        <p14:creationId xmlns:p14="http://schemas.microsoft.com/office/powerpoint/2010/main" val="2837792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Let k’ = |V| − k. We define a </a:t>
                </a:r>
                <a:r>
                  <a:rPr lang="en-US" altLang="zh-CN" sz="2400" b="0" kern="0" dirty="0">
                    <a:solidFill>
                      <a:srgbClr val="0070C0"/>
                    </a:solidFill>
                  </a:rPr>
                  <a:t>transformation</a:t>
                </a:r>
                <a:r>
                  <a:rPr lang="en-US" altLang="zh-CN" sz="2400" b="0" kern="0" dirty="0"/>
                  <a:t> f from DCLIQUE to DVC:</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lvl="1" algn="just" eaLnBrk="1" hangingPunct="1"/>
                <a:r>
                  <a:rPr lang="en-US" altLang="zh-CN" sz="2000" b="0" kern="0" dirty="0"/>
                  <a:t>f can be computed (that is, </a:t>
                </a:r>
                <a14:m>
                  <m:oMath xmlns:m="http://schemas.openxmlformats.org/officeDocument/2006/math">
                    <m:acc>
                      <m:accPr>
                        <m:chr m:val="̅"/>
                        <m:ctrlPr>
                          <a:rPr lang="en-US" altLang="zh-CN" sz="2000" b="0" i="1" kern="0" dirty="0" smtClean="0">
                            <a:latin typeface="Cambria Math" panose="02040503050406030204" pitchFamily="18" charset="0"/>
                          </a:rPr>
                        </m:ctrlPr>
                      </m:accPr>
                      <m:e>
                        <m:r>
                          <a:rPr lang="en-US" altLang="zh-CN" sz="2000" b="0" i="1" kern="0" dirty="0" smtClean="0">
                            <a:latin typeface="Cambria Math" panose="02040503050406030204" pitchFamily="18" charset="0"/>
                          </a:rPr>
                          <m:t>𝐺</m:t>
                        </m:r>
                      </m:e>
                    </m:acc>
                  </m:oMath>
                </a14:m>
                <a:r>
                  <a:rPr lang="en-US" altLang="zh-CN" sz="2000" b="0" kern="0" dirty="0"/>
                  <a:t> and k’ can be determined) in time O(|V|</a:t>
                </a:r>
                <a:r>
                  <a:rPr lang="en-US" altLang="zh-CN" sz="2000" b="0" kern="0" baseline="30000" dirty="0"/>
                  <a:t>2</a:t>
                </a:r>
                <a:r>
                  <a:rPr lang="en-US" altLang="zh-CN" sz="2000" b="0" kern="0" dirty="0"/>
                  <a:t>) time.</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57200" y="908621"/>
                <a:ext cx="8229600" cy="5832747"/>
              </a:xfrm>
              <a:prstGeom prst="rect">
                <a:avLst/>
              </a:prstGeom>
              <a:blipFill>
                <a:blip r:embed="rId3"/>
                <a:stretch>
                  <a:fillRect l="-296" t="-731" r="-1111"/>
                </a:stretch>
              </a:blipFill>
              <a:ln>
                <a:noFill/>
              </a:ln>
              <a:extLst/>
            </p:spPr>
            <p:txBody>
              <a:bodyPr/>
              <a:lstStyle/>
              <a:p>
                <a:r>
                  <a:rPr lang="zh-CN" altLang="en-US">
                    <a:noFill/>
                  </a:rPr>
                  <a:t> </a:t>
                </a:r>
              </a:p>
            </p:txBody>
          </p:sp>
        </mc:Fallback>
      </mc:AlternateContent>
      <p:sp>
        <p:nvSpPr>
          <p:cNvPr id="19458" name="Title 1"/>
          <p:cNvSpPr>
            <a:spLocks noGrp="1"/>
          </p:cNvSpPr>
          <p:nvPr>
            <p:ph type="title"/>
          </p:nvPr>
        </p:nvSpPr>
        <p:spPr/>
        <p:txBody>
          <a:bodyPr/>
          <a:lstStyle/>
          <a:p>
            <a:pPr eaLnBrk="1" hangingPunct="1"/>
            <a:r>
              <a:rPr lang="en-US" altLang="zh-CN" b="0" dirty="0"/>
              <a:t>Proof: DVC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84</a:t>
            </a:fld>
            <a:endParaRPr lang="en-US" altLang="zh-CN" sz="1200" b="0">
              <a:ea typeface="Gulim" pitchFamily="34" charset="-127"/>
            </a:endParaRPr>
          </a:p>
        </p:txBody>
      </p:sp>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442" y="1844824"/>
            <a:ext cx="7459116" cy="3791479"/>
          </a:xfrm>
          <a:prstGeom prst="rect">
            <a:avLst/>
          </a:prstGeom>
        </p:spPr>
      </p:pic>
    </p:spTree>
    <p:extLst>
      <p:ext uri="{BB962C8B-B14F-4D97-AF65-F5344CB8AC3E}">
        <p14:creationId xmlns:p14="http://schemas.microsoft.com/office/powerpoint/2010/main" val="3255015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marL="0" indent="0" algn="just" eaLnBrk="1" hangingPunct="1">
                  <a:buNone/>
                </a:pPr>
                <a:r>
                  <a:rPr lang="en-US" altLang="zh-CN" sz="2400" b="0" kern="0" dirty="0">
                    <a:solidFill>
                      <a:srgbClr val="0070C0"/>
                    </a:solidFill>
                  </a:rPr>
                  <a:t>Proof.</a:t>
                </a:r>
              </a:p>
              <a:p>
                <a:pPr algn="just" eaLnBrk="1" hangingPunct="1"/>
                <a:r>
                  <a:rPr lang="en-US" altLang="zh-CN" sz="2400" b="0" kern="0" dirty="0">
                    <a:solidFill>
                      <a:srgbClr val="FF0000"/>
                    </a:solidFill>
                  </a:rPr>
                  <a:t>⇒</a:t>
                </a:r>
                <a:r>
                  <a:rPr lang="en-US" altLang="zh-CN" sz="2400" b="0" kern="0" dirty="0"/>
                  <a:t>:</a:t>
                </a:r>
              </a:p>
              <a:p>
                <a:pPr lvl="1" algn="just" eaLnBrk="1" hangingPunct="1"/>
                <a:r>
                  <a:rPr lang="en-US" altLang="zh-CN" sz="2000" b="0" kern="0" dirty="0"/>
                  <a:t>Let V’ be a clique of size k in G, then in </a:t>
                </a:r>
                <a14:m>
                  <m:oMath xmlns:m="http://schemas.openxmlformats.org/officeDocument/2006/math">
                    <m:acc>
                      <m:accPr>
                        <m:chr m:val="̅"/>
                        <m:ctrlPr>
                          <a:rPr lang="en-US" altLang="zh-CN" sz="2000" b="0" i="1" kern="0" dirty="0">
                            <a:latin typeface="Cambria Math" panose="02040503050406030204" pitchFamily="18" charset="0"/>
                          </a:rPr>
                        </m:ctrlPr>
                      </m:accPr>
                      <m:e>
                        <m:r>
                          <a:rPr lang="en-US" altLang="zh-CN" sz="2000" b="0" i="1" kern="0" dirty="0">
                            <a:latin typeface="Cambria Math" panose="02040503050406030204" pitchFamily="18" charset="0"/>
                          </a:rPr>
                          <m:t>𝐺</m:t>
                        </m:r>
                      </m:e>
                    </m:acc>
                  </m:oMath>
                </a14:m>
                <a:r>
                  <a:rPr lang="en-US" altLang="zh-CN" sz="2000" b="0" kern="0" dirty="0"/>
                  <a:t>, there is no edge between any two vertices in V’.</a:t>
                </a:r>
              </a:p>
              <a:p>
                <a:pPr lvl="1" algn="just" eaLnBrk="1" hangingPunct="1"/>
                <a:r>
                  <a:rPr lang="en-US" altLang="zh-CN" sz="2000" b="0" kern="0" dirty="0"/>
                  <a:t>Hence V’’ = V \ V’ is a vertex cover of  </a:t>
                </a:r>
                <a14:m>
                  <m:oMath xmlns:m="http://schemas.openxmlformats.org/officeDocument/2006/math">
                    <m:acc>
                      <m:accPr>
                        <m:chr m:val="̅"/>
                        <m:ctrlPr>
                          <a:rPr lang="en-US" altLang="zh-CN" sz="2000" b="0" i="1" kern="0" dirty="0">
                            <a:latin typeface="Cambria Math" panose="02040503050406030204" pitchFamily="18" charset="0"/>
                          </a:rPr>
                        </m:ctrlPr>
                      </m:accPr>
                      <m:e>
                        <m:r>
                          <a:rPr lang="en-US" altLang="zh-CN" sz="2000" b="0" i="1" kern="0" dirty="0">
                            <a:latin typeface="Cambria Math" panose="02040503050406030204" pitchFamily="18" charset="0"/>
                          </a:rPr>
                          <m:t>𝐺</m:t>
                        </m:r>
                      </m:e>
                    </m:acc>
                  </m:oMath>
                </a14:m>
                <a:r>
                  <a:rPr lang="en-US" altLang="zh-CN" sz="2000" b="0" kern="0" dirty="0"/>
                  <a:t>;</a:t>
                </a:r>
              </a:p>
              <a:p>
                <a:pPr lvl="1" algn="just" eaLnBrk="1" hangingPunct="1"/>
                <a:r>
                  <a:rPr lang="en-US" altLang="zh-CN" sz="2000" b="0" kern="0" dirty="0"/>
                  <a:t>note that this is a vertex cover of size k’ = |V| − k.</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57200" y="908621"/>
                <a:ext cx="8229600" cy="5832747"/>
              </a:xfrm>
              <a:prstGeom prst="rect">
                <a:avLst/>
              </a:prstGeom>
              <a:blipFill>
                <a:blip r:embed="rId3"/>
                <a:stretch>
                  <a:fillRect l="-1111" r="-741"/>
                </a:stretch>
              </a:blipFill>
              <a:ln>
                <a:noFill/>
              </a:ln>
              <a:extLst/>
            </p:spPr>
            <p:txBody>
              <a:bodyPr/>
              <a:lstStyle/>
              <a:p>
                <a:r>
                  <a:rPr lang="zh-CN" altLang="en-US">
                    <a:noFill/>
                  </a:rPr>
                  <a:t> </a:t>
                </a:r>
              </a:p>
            </p:txBody>
          </p:sp>
        </mc:Fallback>
      </mc:AlternateContent>
      <p:pic>
        <p:nvPicPr>
          <p:cNvPr id="2" name="图片 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316405"/>
            <a:ext cx="8435280" cy="1752555"/>
          </a:xfrm>
          <a:prstGeom prst="rect">
            <a:avLst/>
          </a:prstGeom>
        </p:spPr>
      </p:pic>
      <p:sp>
        <p:nvSpPr>
          <p:cNvPr id="19458" name="Title 1"/>
          <p:cNvSpPr>
            <a:spLocks noGrp="1"/>
          </p:cNvSpPr>
          <p:nvPr>
            <p:ph type="title"/>
          </p:nvPr>
        </p:nvSpPr>
        <p:spPr/>
        <p:txBody>
          <a:bodyPr/>
          <a:lstStyle/>
          <a:p>
            <a:pPr eaLnBrk="1" hangingPunct="1"/>
            <a:r>
              <a:rPr lang="en-US" altLang="zh-CN" b="0" dirty="0"/>
              <a:t>Proof: DVC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85</a:t>
            </a:fld>
            <a:endParaRPr lang="en-US" altLang="zh-CN" sz="1200" b="0">
              <a:ea typeface="Gulim" pitchFamily="34" charset="-127"/>
            </a:endParaRPr>
          </a:p>
        </p:txBody>
      </p:sp>
    </p:spTree>
    <p:extLst>
      <p:ext uri="{BB962C8B-B14F-4D97-AF65-F5344CB8AC3E}">
        <p14:creationId xmlns:p14="http://schemas.microsoft.com/office/powerpoint/2010/main" val="29635625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solidFill>
                      <a:srgbClr val="FF0000"/>
                    </a:solidFill>
                  </a:rPr>
                  <a:t>⇐</a:t>
                </a:r>
                <a:r>
                  <a:rPr lang="en-US" altLang="zh-CN" sz="2400" b="0" kern="0" dirty="0"/>
                  <a:t>:</a:t>
                </a:r>
              </a:p>
              <a:p>
                <a:pPr lvl="1" algn="just" eaLnBrk="1" hangingPunct="1"/>
                <a:r>
                  <a:rPr lang="en-US" altLang="zh-CN" sz="2000" b="0" kern="0" dirty="0"/>
                  <a:t>Let V’ be a vertex cover of  </a:t>
                </a:r>
                <a14:m>
                  <m:oMath xmlns:m="http://schemas.openxmlformats.org/officeDocument/2006/math">
                    <m:acc>
                      <m:accPr>
                        <m:chr m:val="̅"/>
                        <m:ctrlPr>
                          <a:rPr lang="en-US" altLang="zh-CN" sz="2000" b="0" i="1" kern="0" dirty="0">
                            <a:latin typeface="Cambria Math" panose="02040503050406030204" pitchFamily="18" charset="0"/>
                          </a:rPr>
                        </m:ctrlPr>
                      </m:accPr>
                      <m:e>
                        <m:r>
                          <a:rPr lang="en-US" altLang="zh-CN" sz="2000" b="0" i="1" kern="0" dirty="0">
                            <a:latin typeface="Cambria Math" panose="02040503050406030204" pitchFamily="18" charset="0"/>
                          </a:rPr>
                          <m:t>𝐺</m:t>
                        </m:r>
                      </m:e>
                    </m:acc>
                  </m:oMath>
                </a14:m>
                <a:r>
                  <a:rPr lang="en-US" altLang="zh-CN" sz="2000" b="0" kern="0" dirty="0"/>
                  <a:t> of size |V| − k.</a:t>
                </a:r>
              </a:p>
              <a:p>
                <a:pPr lvl="1" algn="just" eaLnBrk="1" hangingPunct="1"/>
                <a:r>
                  <a:rPr lang="da-DK" altLang="zh-CN" sz="2000" b="0" kern="0" dirty="0"/>
                  <a:t>Let V’’ = V \ V</a:t>
                </a:r>
                <a:r>
                  <a:rPr lang="en-US" altLang="zh-CN" sz="2000" b="0" kern="0" dirty="0"/>
                  <a:t>’.</a:t>
                </a:r>
              </a:p>
              <a:p>
                <a:pPr lvl="2" algn="just" eaLnBrk="1" hangingPunct="1"/>
                <a:r>
                  <a:rPr lang="en-US" altLang="zh-CN" sz="1700" b="0" kern="0" dirty="0"/>
                  <a:t>Note that |V’’| = k.</a:t>
                </a:r>
              </a:p>
              <a:p>
                <a:pPr algn="just" eaLnBrk="1" hangingPunct="1"/>
                <a:r>
                  <a:rPr lang="en-US" altLang="zh-CN" sz="2400" b="0" kern="0" dirty="0"/>
                  <a:t>By the definition of vertex cover, for any u, v ∈ V’’, then (u, v) </a:t>
                </a:r>
                <a:r>
                  <a:rPr lang="zh-CN" altLang="en-US" sz="2400" b="0" kern="0" dirty="0"/>
                  <a:t>∉ </a:t>
                </a:r>
                <a14:m>
                  <m:oMath xmlns:m="http://schemas.openxmlformats.org/officeDocument/2006/math">
                    <m:acc>
                      <m:accPr>
                        <m:chr m:val="̅"/>
                        <m:ctrlPr>
                          <a:rPr lang="en-US" altLang="zh-CN" sz="2400" b="0" i="1" kern="0" dirty="0">
                            <a:latin typeface="Cambria Math" panose="02040503050406030204" pitchFamily="18" charset="0"/>
                          </a:rPr>
                        </m:ctrlPr>
                      </m:accPr>
                      <m:e>
                        <m:r>
                          <m:rPr>
                            <m:sty m:val="p"/>
                          </m:rPr>
                          <a:rPr lang="en-US" altLang="zh-CN" sz="2400" b="0" i="1" kern="0" dirty="0" smtClean="0">
                            <a:latin typeface="Cambria Math" panose="02040503050406030204" pitchFamily="18" charset="0"/>
                          </a:rPr>
                          <m:t>E</m:t>
                        </m:r>
                      </m:e>
                    </m:acc>
                    <m:r>
                      <a:rPr lang="en-US" altLang="zh-CN" sz="2400" b="0" i="0" kern="0" dirty="0" smtClean="0">
                        <a:latin typeface="Cambria Math" panose="02040503050406030204" pitchFamily="18" charset="0"/>
                      </a:rPr>
                      <m:t>. </m:t>
                    </m:r>
                  </m:oMath>
                </a14:m>
                <a:r>
                  <a:rPr lang="en-US" altLang="zh-CN" sz="2400" b="0" kern="0" dirty="0"/>
                  <a:t>Thus (u, v) ∈ E. Therefore V’’ is a clique of size k in G. </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57200" y="908621"/>
                <a:ext cx="8229600" cy="5832747"/>
              </a:xfrm>
              <a:prstGeom prst="rect">
                <a:avLst/>
              </a:prstGeom>
              <a:blipFill>
                <a:blip r:embed="rId3"/>
                <a:stretch>
                  <a:fillRect l="-296" t="-836" r="-1111"/>
                </a:stretch>
              </a:blipFill>
              <a:ln>
                <a:noFill/>
              </a:ln>
              <a:extLst/>
            </p:spPr>
            <p:txBody>
              <a:bodyPr/>
              <a:lstStyle/>
              <a:p>
                <a:r>
                  <a:rPr lang="zh-CN" altLang="en-US">
                    <a:noFill/>
                  </a:rPr>
                  <a:t> </a:t>
                </a:r>
              </a:p>
            </p:txBody>
          </p:sp>
        </mc:Fallback>
      </mc:AlternateContent>
      <p:sp>
        <p:nvSpPr>
          <p:cNvPr id="19458" name="Title 1"/>
          <p:cNvSpPr>
            <a:spLocks noGrp="1"/>
          </p:cNvSpPr>
          <p:nvPr>
            <p:ph type="title"/>
          </p:nvPr>
        </p:nvSpPr>
        <p:spPr/>
        <p:txBody>
          <a:bodyPr/>
          <a:lstStyle/>
          <a:p>
            <a:pPr eaLnBrk="1" hangingPunct="1"/>
            <a:r>
              <a:rPr lang="en-US" altLang="zh-CN" b="0" dirty="0"/>
              <a:t>Proof: DVC ∈NPC</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86</a:t>
            </a:fld>
            <a:endParaRPr lang="en-US" altLang="zh-CN" sz="1200" b="0">
              <a:ea typeface="Gulim" pitchFamily="34" charset="-127"/>
            </a:endParaRPr>
          </a:p>
        </p:txBody>
      </p:sp>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005064"/>
            <a:ext cx="4334480" cy="1771897"/>
          </a:xfrm>
          <a:prstGeom prst="rect">
            <a:avLst/>
          </a:prstGeom>
        </p:spPr>
      </p:pic>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787" y="4029026"/>
            <a:ext cx="2086266" cy="1924319"/>
          </a:xfrm>
          <a:prstGeom prst="rect">
            <a:avLst/>
          </a:prstGeom>
        </p:spPr>
      </p:pic>
      <p:pic>
        <p:nvPicPr>
          <p:cNvPr id="6" name="图片 5"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6734" y="4034350"/>
            <a:ext cx="2267266" cy="1991003"/>
          </a:xfrm>
          <a:prstGeom prst="rect">
            <a:avLst/>
          </a:prstGeom>
        </p:spPr>
      </p:pic>
    </p:spTree>
    <p:extLst>
      <p:ext uri="{BB962C8B-B14F-4D97-AF65-F5344CB8AC3E}">
        <p14:creationId xmlns:p14="http://schemas.microsoft.com/office/powerpoint/2010/main" val="3968351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980728"/>
            <a:ext cx="8507288" cy="5688632"/>
          </a:xfrm>
        </p:spPr>
        <p:txBody>
          <a:bodyPr/>
          <a:lstStyle/>
          <a:p>
            <a:pPr eaLnBrk="1" hangingPunct="1">
              <a:spcBef>
                <a:spcPts val="1000"/>
              </a:spcBef>
            </a:pPr>
            <a:r>
              <a:rPr lang="en-US" altLang="zh-CN" sz="3400" dirty="0">
                <a:solidFill>
                  <a:schemeClr val="bg1">
                    <a:lumMod val="65000"/>
                  </a:schemeClr>
                </a:solidFill>
              </a:rPr>
              <a:t>Introduction to Part V</a:t>
            </a:r>
          </a:p>
          <a:p>
            <a:pPr eaLnBrk="1" hangingPunct="1">
              <a:spcBef>
                <a:spcPts val="1000"/>
              </a:spcBef>
            </a:pPr>
            <a:r>
              <a:rPr lang="en-US" altLang="zh-CN" sz="3400" dirty="0">
                <a:solidFill>
                  <a:schemeClr val="bg1">
                    <a:lumMod val="65000"/>
                  </a:schemeClr>
                </a:solidFill>
              </a:rPr>
              <a:t>Problem Classes: P and NP</a:t>
            </a:r>
          </a:p>
          <a:p>
            <a:pPr lvl="1" eaLnBrk="1" hangingPunct="1">
              <a:spcBef>
                <a:spcPts val="300"/>
              </a:spcBef>
            </a:pPr>
            <a:r>
              <a:rPr lang="en-US" altLang="zh-CN" sz="2600" dirty="0">
                <a:solidFill>
                  <a:schemeClr val="bg1">
                    <a:lumMod val="65000"/>
                  </a:schemeClr>
                </a:solidFill>
              </a:rPr>
              <a:t>Input size of a problem</a:t>
            </a:r>
          </a:p>
          <a:p>
            <a:pPr lvl="1" eaLnBrk="1" hangingPunct="1">
              <a:spcBef>
                <a:spcPts val="300"/>
              </a:spcBef>
            </a:pPr>
            <a:r>
              <a:rPr lang="en-US" altLang="zh-CN" sz="2600" dirty="0">
                <a:solidFill>
                  <a:schemeClr val="bg1">
                    <a:lumMod val="65000"/>
                  </a:schemeClr>
                </a:solidFill>
              </a:rPr>
              <a:t>Optimization problems vs Decision problems</a:t>
            </a:r>
          </a:p>
          <a:p>
            <a:pPr lvl="1" eaLnBrk="1" hangingPunct="1">
              <a:spcBef>
                <a:spcPts val="300"/>
              </a:spcBef>
            </a:pPr>
            <a:r>
              <a:rPr lang="en-US" altLang="zh-CN" sz="2600" dirty="0">
                <a:solidFill>
                  <a:schemeClr val="bg1">
                    <a:lumMod val="65000"/>
                  </a:schemeClr>
                </a:solidFill>
              </a:rPr>
              <a:t>The class P and class NP</a:t>
            </a:r>
          </a:p>
          <a:p>
            <a:pPr eaLnBrk="1" hangingPunct="1">
              <a:spcBef>
                <a:spcPts val="1000"/>
              </a:spcBef>
            </a:pPr>
            <a:r>
              <a:rPr lang="en-US" altLang="zh-CN" sz="3400" dirty="0">
                <a:solidFill>
                  <a:srgbClr val="FF0000"/>
                </a:solidFill>
              </a:rPr>
              <a:t>Introduction to NP-Completeness (NPC)</a:t>
            </a:r>
          </a:p>
          <a:p>
            <a:pPr lvl="1" eaLnBrk="1" hangingPunct="1">
              <a:spcBef>
                <a:spcPts val="1000"/>
              </a:spcBef>
            </a:pPr>
            <a:r>
              <a:rPr lang="en-US" altLang="zh-CN" sz="2600" dirty="0">
                <a:solidFill>
                  <a:schemeClr val="bg1">
                    <a:lumMod val="65000"/>
                  </a:schemeClr>
                </a:solidFill>
              </a:rPr>
              <a:t>Polynomial-time reductions</a:t>
            </a:r>
          </a:p>
          <a:p>
            <a:pPr lvl="1" eaLnBrk="1" hangingPunct="1">
              <a:spcBef>
                <a:spcPts val="1000"/>
              </a:spcBef>
            </a:pPr>
            <a:r>
              <a:rPr lang="en-US" altLang="zh-CN" sz="2600" dirty="0">
                <a:solidFill>
                  <a:schemeClr val="bg1">
                    <a:lumMod val="65000"/>
                  </a:schemeClr>
                </a:solidFill>
              </a:rPr>
              <a:t>The class NPC</a:t>
            </a:r>
          </a:p>
          <a:p>
            <a:pPr lvl="1" eaLnBrk="1" hangingPunct="1">
              <a:spcBef>
                <a:spcPts val="1000"/>
              </a:spcBef>
            </a:pPr>
            <a:r>
              <a:rPr lang="en-US" altLang="zh-CN" sz="2600" dirty="0">
                <a:solidFill>
                  <a:schemeClr val="bg1">
                    <a:lumMod val="65000"/>
                  </a:schemeClr>
                </a:solidFill>
              </a:rPr>
              <a:t>NP-Complete problems</a:t>
            </a:r>
          </a:p>
          <a:p>
            <a:pPr lvl="1" eaLnBrk="1" hangingPunct="1">
              <a:spcBef>
                <a:spcPts val="1000"/>
              </a:spcBef>
            </a:pPr>
            <a:r>
              <a:rPr lang="en-US" altLang="zh-CN" sz="2600" dirty="0">
                <a:solidFill>
                  <a:srgbClr val="FF0000"/>
                </a:solidFill>
              </a:rPr>
              <a:t>Optimization vs. Decision problems about NPC</a:t>
            </a:r>
          </a:p>
          <a:p>
            <a:pPr eaLnBrk="1" hangingPunct="1">
              <a:spcBef>
                <a:spcPts val="1000"/>
              </a:spcBef>
            </a:pPr>
            <a:r>
              <a:rPr lang="en-US" altLang="zh-CN" sz="3400" dirty="0"/>
              <a:t>Summary</a:t>
            </a:r>
            <a:endParaRPr lang="en-US" altLang="zh-CN" sz="2600" dirty="0"/>
          </a:p>
        </p:txBody>
      </p:sp>
      <p:sp>
        <p:nvSpPr>
          <p:cNvPr id="19458" name="Title 1"/>
          <p:cNvSpPr>
            <a:spLocks noGrp="1"/>
          </p:cNvSpPr>
          <p:nvPr>
            <p:ph type="title"/>
          </p:nvPr>
        </p:nvSpPr>
        <p:spPr/>
        <p:txBody>
          <a:bodyPr/>
          <a:lstStyle/>
          <a:p>
            <a:pPr eaLnBrk="1" hangingPunct="1"/>
            <a:r>
              <a:rPr lang="en-US" altLang="zh-CN" b="0" dirty="0">
                <a:latin typeface="Calibri" panose="020F0502020204030204" pitchFamily="34" charset="0"/>
                <a:cs typeface="Calibri" panose="020F0502020204030204" pitchFamily="34" charset="0"/>
              </a:rPr>
              <a:t>Outline</a:t>
            </a:r>
            <a:endParaRPr lang="en-US" altLang="zh-CN" dirty="0">
              <a:latin typeface="Calibri" panose="020F0502020204030204" pitchFamily="34" charset="0"/>
              <a:cs typeface="Calibri" panose="020F0502020204030204" pitchFamily="34" charset="0"/>
            </a:endParaRP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87</a:t>
            </a:fld>
            <a:endParaRPr lang="en-US" altLang="zh-CN" sz="1200" b="0">
              <a:ea typeface="Gulim" pitchFamily="34" charset="-127"/>
            </a:endParaRPr>
          </a:p>
        </p:txBody>
      </p:sp>
    </p:spTree>
    <p:extLst>
      <p:ext uri="{BB962C8B-B14F-4D97-AF65-F5344CB8AC3E}">
        <p14:creationId xmlns:p14="http://schemas.microsoft.com/office/powerpoint/2010/main" val="25842892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000" b="0" kern="0" dirty="0"/>
              <a:t>The theory of NP-Completeness revolves around </a:t>
            </a:r>
            <a:r>
              <a:rPr lang="en-US" altLang="zh-CN" sz="2000" b="0" kern="0" dirty="0">
                <a:solidFill>
                  <a:srgbClr val="FF0000"/>
                </a:solidFill>
              </a:rPr>
              <a:t>decision problems</a:t>
            </a:r>
            <a:r>
              <a:rPr lang="en-US" altLang="zh-CN" sz="2000" b="0" kern="0" dirty="0"/>
              <a:t>. It was set up this way because it’s easier to compare the difficulty of decision problems than that of optimization problems.</a:t>
            </a:r>
          </a:p>
          <a:p>
            <a:pPr algn="just" eaLnBrk="1" hangingPunct="1"/>
            <a:r>
              <a:rPr lang="en-US" altLang="zh-CN" sz="2000" b="0" kern="0" dirty="0"/>
              <a:t>At first glance, this might seem unhelpful since we usually don’t care at all about decision problems. We’re interested in finding an optimal solution to our problem (the optimization version) not whether such a solution exists (decision version).</a:t>
            </a:r>
          </a:p>
          <a:p>
            <a:pPr algn="just" eaLnBrk="1" hangingPunct="1"/>
            <a:r>
              <a:rPr lang="en-US" altLang="zh-CN" sz="2000" b="0" kern="0" dirty="0"/>
              <a:t>In reality, though, being able to solve a decision problem in polynomial time will often permit us to solve the corresponding optimization problem in polynomial time (using a polynomial number of calls to the decision problem). So, discussing the difficulty of decision problems is often really equivalent to discussing the difficulty of optimization problems.</a:t>
            </a:r>
          </a:p>
          <a:p>
            <a:pPr algn="just" eaLnBrk="1" hangingPunct="1"/>
            <a:r>
              <a:rPr lang="en-US" altLang="zh-CN" sz="2000" b="0" kern="0" dirty="0"/>
              <a:t>In the next two slides we see an example of this phenomenon for VERTEX COVER by showing that having a polynomial algorithm for Decision Vertex Cover (DVC) would yield a polynomial algorithm for finding a minimum Vertex Cover.</a:t>
            </a:r>
            <a:endParaRPr lang="en-US" altLang="zh-CN" sz="1800" b="0" kern="0" dirty="0"/>
          </a:p>
        </p:txBody>
      </p:sp>
      <p:sp>
        <p:nvSpPr>
          <p:cNvPr id="19458" name="Title 1"/>
          <p:cNvSpPr>
            <a:spLocks noGrp="1"/>
          </p:cNvSpPr>
          <p:nvPr>
            <p:ph type="title"/>
          </p:nvPr>
        </p:nvSpPr>
        <p:spPr/>
        <p:txBody>
          <a:bodyPr/>
          <a:lstStyle/>
          <a:p>
            <a:pPr eaLnBrk="1" hangingPunct="1"/>
            <a:r>
              <a:rPr lang="en-US" altLang="zh-CN" b="0" dirty="0"/>
              <a:t>Decision versus Optimization Problems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88</a:t>
            </a:fld>
            <a:endParaRPr lang="en-US" altLang="zh-CN" sz="1200" b="0">
              <a:ea typeface="Gulim" pitchFamily="34" charset="-127"/>
            </a:endParaRPr>
          </a:p>
        </p:txBody>
      </p:sp>
    </p:spTree>
    <p:extLst>
      <p:ext uri="{BB962C8B-B14F-4D97-AF65-F5344CB8AC3E}">
        <p14:creationId xmlns:p14="http://schemas.microsoft.com/office/powerpoint/2010/main" val="7419498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algn="just" eaLnBrk="1" hangingPunct="1">
              <a:buNone/>
            </a:pPr>
            <a:endParaRPr lang="en-US" altLang="zh-CN" sz="2400" b="0" kern="0" dirty="0"/>
          </a:p>
          <a:p>
            <a:pPr marL="0" indent="0" algn="just" eaLnBrk="1" hangingPunct="1">
              <a:buNone/>
            </a:pPr>
            <a:r>
              <a:rPr lang="en-US" altLang="zh-CN" sz="2400" b="0" kern="0" dirty="0"/>
              <a:t>In General,</a:t>
            </a:r>
          </a:p>
          <a:p>
            <a:pPr marL="0" indent="0" algn="just" eaLnBrk="1" hangingPunct="1">
              <a:buNone/>
            </a:pPr>
            <a:endParaRPr lang="en-US" altLang="zh-CN" sz="2400" b="0" kern="0" dirty="0"/>
          </a:p>
          <a:p>
            <a:pPr algn="just" eaLnBrk="1" hangingPunct="1"/>
            <a:r>
              <a:rPr lang="en-US" altLang="zh-CN" sz="2400" b="0" kern="0" dirty="0"/>
              <a:t>If a decision problem </a:t>
            </a:r>
            <a:r>
              <a:rPr lang="en-US" altLang="zh-CN" sz="2400" b="0" kern="0" dirty="0">
                <a:solidFill>
                  <a:srgbClr val="FF0000"/>
                </a:solidFill>
              </a:rPr>
              <a:t>can</a:t>
            </a:r>
            <a:r>
              <a:rPr lang="en-US" altLang="zh-CN" sz="2400" b="0" kern="0" dirty="0"/>
              <a:t> be solved in polynomial time, then the corresponding optimization problems </a:t>
            </a:r>
            <a:r>
              <a:rPr lang="en-US" altLang="zh-CN" sz="2400" b="0" kern="0" dirty="0">
                <a:solidFill>
                  <a:srgbClr val="FF0000"/>
                </a:solidFill>
              </a:rPr>
              <a:t>can</a:t>
            </a:r>
            <a:r>
              <a:rPr lang="en-US" altLang="zh-CN" sz="2400" b="0" kern="0" dirty="0"/>
              <a:t> also be solved in polynomial time.</a:t>
            </a:r>
          </a:p>
          <a:p>
            <a:pPr algn="just" eaLnBrk="1" hangingPunct="1"/>
            <a:endParaRPr lang="en-US" altLang="zh-CN" sz="2400" b="0" kern="0" dirty="0"/>
          </a:p>
          <a:p>
            <a:pPr algn="just" eaLnBrk="1" hangingPunct="1"/>
            <a:endParaRPr lang="en-US" altLang="zh-CN" sz="2400" b="0" kern="0" dirty="0"/>
          </a:p>
          <a:p>
            <a:pPr algn="just" eaLnBrk="1" hangingPunct="1"/>
            <a:r>
              <a:rPr lang="en-US" altLang="zh-CN" sz="2400" b="0" kern="0" dirty="0"/>
              <a:t>If a decision problem </a:t>
            </a:r>
            <a:r>
              <a:rPr lang="en-US" altLang="zh-CN" sz="2400" b="0" kern="0" dirty="0">
                <a:solidFill>
                  <a:srgbClr val="FF0000"/>
                </a:solidFill>
              </a:rPr>
              <a:t>cannot</a:t>
            </a:r>
            <a:r>
              <a:rPr lang="en-US" altLang="zh-CN" sz="2400" b="0" kern="0" dirty="0"/>
              <a:t> be solved in polynomial time, then the corresponding optimization problems </a:t>
            </a:r>
            <a:r>
              <a:rPr lang="en-US" altLang="zh-CN" sz="2400" b="0" kern="0" dirty="0">
                <a:solidFill>
                  <a:srgbClr val="FF0000"/>
                </a:solidFill>
              </a:rPr>
              <a:t>cannot</a:t>
            </a:r>
            <a:r>
              <a:rPr lang="en-US" altLang="zh-CN" sz="2400" b="0" kern="0" dirty="0"/>
              <a:t> be solved in polynomial time either.</a:t>
            </a:r>
          </a:p>
          <a:p>
            <a:pPr algn="just" eaLnBrk="1" hangingPunct="1"/>
            <a:endParaRPr lang="en-US" altLang="zh-CN" sz="2400" b="0" kern="0" dirty="0"/>
          </a:p>
        </p:txBody>
      </p:sp>
      <p:sp>
        <p:nvSpPr>
          <p:cNvPr id="19458" name="Title 1"/>
          <p:cNvSpPr>
            <a:spLocks noGrp="1"/>
          </p:cNvSpPr>
          <p:nvPr>
            <p:ph type="title"/>
          </p:nvPr>
        </p:nvSpPr>
        <p:spPr/>
        <p:txBody>
          <a:bodyPr/>
          <a:lstStyle/>
          <a:p>
            <a:pPr eaLnBrk="1" hangingPunct="1"/>
            <a:r>
              <a:rPr lang="en-US" altLang="zh-CN" b="0" dirty="0"/>
              <a:t>Decision versus Optimization Problems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89</a:t>
            </a:fld>
            <a:endParaRPr lang="en-US" altLang="zh-CN" sz="1200" b="0">
              <a:ea typeface="Gulim" pitchFamily="34" charset="-127"/>
            </a:endParaRPr>
          </a:p>
        </p:txBody>
      </p:sp>
    </p:spTree>
    <p:extLst>
      <p:ext uri="{BB962C8B-B14F-4D97-AF65-F5344CB8AC3E}">
        <p14:creationId xmlns:p14="http://schemas.microsoft.com/office/powerpoint/2010/main" val="347951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A91A44-D592-4642-A7E6-ACB89ABCC2EE}" type="slidenum">
              <a:rPr lang="en-US" altLang="ko-KR" smtClean="0"/>
              <a:pPr/>
              <a:t>9</a:t>
            </a:fld>
            <a:endParaRPr lang="en-US" altLang="ko-KR"/>
          </a:p>
        </p:txBody>
      </p:sp>
      <p:sp>
        <p:nvSpPr>
          <p:cNvPr id="7" name="Title 1"/>
          <p:cNvSpPr>
            <a:spLocks noGrp="1"/>
          </p:cNvSpPr>
          <p:nvPr>
            <p:ph type="title"/>
          </p:nvPr>
        </p:nvSpPr>
        <p:spPr>
          <a:xfrm>
            <a:off x="457200" y="122238"/>
            <a:ext cx="8229600" cy="714375"/>
          </a:xfrm>
        </p:spPr>
        <p:txBody>
          <a:bodyPr/>
          <a:lstStyle/>
          <a:p>
            <a:pPr eaLnBrk="1" hangingPunct="1"/>
            <a:r>
              <a:rPr lang="en-US" altLang="zh-CN" b="0" dirty="0"/>
              <a:t>Introduction</a:t>
            </a:r>
            <a:endParaRPr lang="en-US" altLang="zh-CN" dirty="0"/>
          </a:p>
        </p:txBody>
      </p:sp>
      <p:pic>
        <p:nvPicPr>
          <p:cNvPr id="3" name="图片 2"/>
          <p:cNvPicPr>
            <a:picLocks noChangeAspect="1"/>
          </p:cNvPicPr>
          <p:nvPr/>
        </p:nvPicPr>
        <p:blipFill>
          <a:blip r:embed="rId2"/>
          <a:stretch>
            <a:fillRect/>
          </a:stretch>
        </p:blipFill>
        <p:spPr>
          <a:xfrm>
            <a:off x="456172" y="1196752"/>
            <a:ext cx="8231485" cy="5328484"/>
          </a:xfrm>
          <a:prstGeom prst="rect">
            <a:avLst/>
          </a:prstGeom>
        </p:spPr>
      </p:pic>
    </p:spTree>
    <p:extLst>
      <p:ext uri="{BB962C8B-B14F-4D97-AF65-F5344CB8AC3E}">
        <p14:creationId xmlns:p14="http://schemas.microsoft.com/office/powerpoint/2010/main" val="2581974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r>
              <a:rPr lang="en-US" altLang="zh-CN" sz="2400" b="0" kern="0" dirty="0"/>
              <a:t>One decision problem and two optimization problems:</a:t>
            </a:r>
          </a:p>
        </p:txBody>
      </p:sp>
      <p:sp>
        <p:nvSpPr>
          <p:cNvPr id="19458" name="Title 1"/>
          <p:cNvSpPr>
            <a:spLocks noGrp="1"/>
          </p:cNvSpPr>
          <p:nvPr>
            <p:ph type="title"/>
          </p:nvPr>
        </p:nvSpPr>
        <p:spPr/>
        <p:txBody>
          <a:bodyPr/>
          <a:lstStyle/>
          <a:p>
            <a:pPr eaLnBrk="1" hangingPunct="1"/>
            <a:r>
              <a:rPr lang="en-US" altLang="zh-CN" b="0" dirty="0"/>
              <a:t>Decision versus Optimization Problems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90</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556792"/>
            <a:ext cx="8496944" cy="4704472"/>
          </a:xfrm>
          <a:prstGeom prst="rect">
            <a:avLst/>
          </a:prstGeom>
        </p:spPr>
      </p:pic>
    </p:spTree>
    <p:extLst>
      <p:ext uri="{BB962C8B-B14F-4D97-AF65-F5344CB8AC3E}">
        <p14:creationId xmlns:p14="http://schemas.microsoft.com/office/powerpoint/2010/main" val="2224557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Consider the following algorithm for solving MVC:</a:t>
            </a:r>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endParaRPr lang="en-US" altLang="zh-CN" sz="2400" b="0" kern="0" dirty="0"/>
          </a:p>
          <a:p>
            <a:pPr algn="just" eaLnBrk="1" hangingPunct="1"/>
            <a:r>
              <a:rPr lang="en-US" altLang="zh-CN" sz="2400" b="0" kern="0" dirty="0"/>
              <a:t>Note that MVC calls DVC at most |V| times, so if there is a polynomial time algorithm for DVC, then our algorithm for MVC is also polynomial.</a:t>
            </a:r>
          </a:p>
        </p:txBody>
      </p:sp>
      <p:sp>
        <p:nvSpPr>
          <p:cNvPr id="19458" name="Title 1"/>
          <p:cNvSpPr>
            <a:spLocks noGrp="1"/>
          </p:cNvSpPr>
          <p:nvPr>
            <p:ph type="title"/>
          </p:nvPr>
        </p:nvSpPr>
        <p:spPr/>
        <p:txBody>
          <a:bodyPr/>
          <a:lstStyle/>
          <a:p>
            <a:pPr eaLnBrk="1" hangingPunct="1"/>
            <a:r>
              <a:rPr lang="en-US" altLang="zh-CN" b="0" dirty="0"/>
              <a:t>Decision versus Optimization Problems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91</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40768"/>
            <a:ext cx="8435280" cy="2078756"/>
          </a:xfrm>
          <a:prstGeom prst="rect">
            <a:avLst/>
          </a:prstGeom>
        </p:spPr>
      </p:pic>
    </p:spTree>
    <p:extLst>
      <p:ext uri="{BB962C8B-B14F-4D97-AF65-F5344CB8AC3E}">
        <p14:creationId xmlns:p14="http://schemas.microsoft.com/office/powerpoint/2010/main" val="26864917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Here is an algorithm for calculating VC(G) that uses the algorithm for MVC on the previous page. First set t = MVC(G) and then run the following algorithm VC(G, t):</a:t>
            </a:r>
          </a:p>
        </p:txBody>
      </p:sp>
      <p:sp>
        <p:nvSpPr>
          <p:cNvPr id="19458" name="Title 1"/>
          <p:cNvSpPr>
            <a:spLocks noGrp="1"/>
          </p:cNvSpPr>
          <p:nvPr>
            <p:ph type="title"/>
          </p:nvPr>
        </p:nvSpPr>
        <p:spPr/>
        <p:txBody>
          <a:bodyPr/>
          <a:lstStyle/>
          <a:p>
            <a:pPr eaLnBrk="1" hangingPunct="1"/>
            <a:r>
              <a:rPr lang="en-US" altLang="zh-CN" b="0" dirty="0"/>
              <a:t>Decision versus Optimization Problems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92</a:t>
            </a:fld>
            <a:endParaRPr lang="en-US" altLang="zh-CN" sz="1200" b="0">
              <a:ea typeface="Gulim" pitchFamily="34" charset="-127"/>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57" y="2057322"/>
            <a:ext cx="8064123" cy="4749985"/>
          </a:xfrm>
          <a:prstGeom prst="rect">
            <a:avLst/>
          </a:prstGeom>
        </p:spPr>
      </p:pic>
    </p:spTree>
    <p:extLst>
      <p:ext uri="{BB962C8B-B14F-4D97-AF65-F5344CB8AC3E}">
        <p14:creationId xmlns:p14="http://schemas.microsoft.com/office/powerpoint/2010/main" val="37724825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lgn="just" eaLnBrk="1" hangingPunct="1"/>
            <a:r>
              <a:rPr lang="en-US" altLang="zh-CN" sz="2400" b="0" kern="0" dirty="0"/>
              <a:t>Note that this algorithm calls MVC at most |V|</a:t>
            </a:r>
            <a:r>
              <a:rPr lang="en-US" altLang="zh-CN" sz="2400" b="0" kern="0" baseline="30000" dirty="0"/>
              <a:t>2</a:t>
            </a:r>
            <a:r>
              <a:rPr lang="en-US" altLang="zh-CN" sz="2400" b="0" kern="0" dirty="0"/>
              <a:t> times. So, if MVC is polynomial in size(G), then so is the algorithm VC.</a:t>
            </a:r>
          </a:p>
          <a:p>
            <a:pPr algn="just" eaLnBrk="1" hangingPunct="1"/>
            <a:r>
              <a:rPr lang="en-US" altLang="zh-CN" sz="2400" b="0" kern="0" dirty="0"/>
              <a:t>We already saw that if DVC is polynomial in size(G), then so is MVC, so we’ve just shown that if we can solve DVC in polynomial time, we can solve VC in polynomial time.</a:t>
            </a:r>
          </a:p>
        </p:txBody>
      </p:sp>
      <p:sp>
        <p:nvSpPr>
          <p:cNvPr id="19458" name="Title 1"/>
          <p:cNvSpPr>
            <a:spLocks noGrp="1"/>
          </p:cNvSpPr>
          <p:nvPr>
            <p:ph type="title"/>
          </p:nvPr>
        </p:nvSpPr>
        <p:spPr/>
        <p:txBody>
          <a:bodyPr/>
          <a:lstStyle/>
          <a:p>
            <a:pPr eaLnBrk="1" hangingPunct="1"/>
            <a:r>
              <a:rPr lang="en-US" altLang="zh-CN" b="0" dirty="0"/>
              <a:t>Decision versus Optimization Problems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93</a:t>
            </a:fld>
            <a:endParaRPr lang="en-US" altLang="zh-CN" sz="1200" b="0">
              <a:ea typeface="Gulim" pitchFamily="34" charset="-127"/>
            </a:endParaRPr>
          </a:p>
        </p:txBody>
      </p:sp>
    </p:spTree>
    <p:extLst>
      <p:ext uri="{BB962C8B-B14F-4D97-AF65-F5344CB8AC3E}">
        <p14:creationId xmlns:p14="http://schemas.microsoft.com/office/powerpoint/2010/main" val="301923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endParaRPr lang="en-US" altLang="zh-CN" sz="2400" b="0" kern="0" dirty="0"/>
          </a:p>
          <a:p>
            <a:pPr eaLnBrk="1" hangingPunct="1"/>
            <a:endParaRPr lang="en-US" altLang="zh-CN" sz="2400" b="0" kern="0" dirty="0"/>
          </a:p>
          <a:p>
            <a:pPr marL="0" indent="0" eaLnBrk="1" hangingPunct="1">
              <a:buNone/>
            </a:pPr>
            <a:endParaRPr lang="en-US" altLang="zh-CN" sz="2400" b="0" kern="0" dirty="0"/>
          </a:p>
          <a:p>
            <a:pPr eaLnBrk="1" hangingPunct="1"/>
            <a:r>
              <a:rPr lang="en-US" altLang="zh-CN" sz="2400" b="0" kern="0" dirty="0"/>
              <a:t>In general, the optimization versions of NP-Complete problems are NP-Hard.</a:t>
            </a:r>
            <a:endParaRPr lang="en-US" altLang="zh-CN" sz="2000" b="0" kern="0" dirty="0"/>
          </a:p>
        </p:txBody>
      </p:sp>
      <p:sp>
        <p:nvSpPr>
          <p:cNvPr id="19458" name="Title 1"/>
          <p:cNvSpPr>
            <a:spLocks noGrp="1"/>
          </p:cNvSpPr>
          <p:nvPr>
            <p:ph type="title"/>
          </p:nvPr>
        </p:nvSpPr>
        <p:spPr/>
        <p:txBody>
          <a:bodyPr/>
          <a:lstStyle/>
          <a:p>
            <a:pPr eaLnBrk="1" hangingPunct="1"/>
            <a:r>
              <a:rPr lang="en-US" altLang="zh-CN" b="0" dirty="0"/>
              <a:t>NP-Hard Problems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94</a:t>
            </a:fld>
            <a:endParaRPr lang="en-US" altLang="zh-CN" sz="1200" b="0">
              <a:ea typeface="Gulim" pitchFamily="34" charset="-127"/>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80728"/>
            <a:ext cx="8435280" cy="1313544"/>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140968"/>
            <a:ext cx="8435280" cy="3500596"/>
          </a:xfrm>
          <a:prstGeom prst="rect">
            <a:avLst/>
          </a:prstGeom>
        </p:spPr>
      </p:pic>
    </p:spTree>
    <p:extLst>
      <p:ext uri="{BB962C8B-B14F-4D97-AF65-F5344CB8AC3E}">
        <p14:creationId xmlns:p14="http://schemas.microsoft.com/office/powerpoint/2010/main" val="14891566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quarter" idx="1"/>
          </p:nvPr>
        </p:nvSpPr>
        <p:spPr>
          <a:xfrm>
            <a:off x="457200" y="980728"/>
            <a:ext cx="8507288" cy="5688632"/>
          </a:xfrm>
        </p:spPr>
        <p:txBody>
          <a:bodyPr/>
          <a:lstStyle/>
          <a:p>
            <a:pPr eaLnBrk="1" hangingPunct="1">
              <a:spcBef>
                <a:spcPts val="1000"/>
              </a:spcBef>
            </a:pPr>
            <a:r>
              <a:rPr lang="en-US" altLang="zh-CN" sz="3400" dirty="0">
                <a:solidFill>
                  <a:schemeClr val="bg1">
                    <a:lumMod val="65000"/>
                  </a:schemeClr>
                </a:solidFill>
              </a:rPr>
              <a:t>Introduction to Part V</a:t>
            </a:r>
          </a:p>
          <a:p>
            <a:pPr eaLnBrk="1" hangingPunct="1">
              <a:spcBef>
                <a:spcPts val="1000"/>
              </a:spcBef>
            </a:pPr>
            <a:r>
              <a:rPr lang="en-US" altLang="zh-CN" sz="3400" dirty="0">
                <a:solidFill>
                  <a:schemeClr val="bg1">
                    <a:lumMod val="65000"/>
                  </a:schemeClr>
                </a:solidFill>
              </a:rPr>
              <a:t>Problem Classes: P and NP</a:t>
            </a:r>
          </a:p>
          <a:p>
            <a:pPr lvl="1" eaLnBrk="1" hangingPunct="1">
              <a:spcBef>
                <a:spcPts val="300"/>
              </a:spcBef>
            </a:pPr>
            <a:r>
              <a:rPr lang="en-US" altLang="zh-CN" sz="2600" dirty="0">
                <a:solidFill>
                  <a:schemeClr val="bg1">
                    <a:lumMod val="65000"/>
                  </a:schemeClr>
                </a:solidFill>
              </a:rPr>
              <a:t>Input size of a problem</a:t>
            </a:r>
          </a:p>
          <a:p>
            <a:pPr lvl="1" eaLnBrk="1" hangingPunct="1">
              <a:spcBef>
                <a:spcPts val="300"/>
              </a:spcBef>
            </a:pPr>
            <a:r>
              <a:rPr lang="en-US" altLang="zh-CN" sz="2600" dirty="0">
                <a:solidFill>
                  <a:schemeClr val="bg1">
                    <a:lumMod val="65000"/>
                  </a:schemeClr>
                </a:solidFill>
              </a:rPr>
              <a:t>Optimization problems vs Decision problems</a:t>
            </a:r>
          </a:p>
          <a:p>
            <a:pPr lvl="1" eaLnBrk="1" hangingPunct="1">
              <a:spcBef>
                <a:spcPts val="300"/>
              </a:spcBef>
            </a:pPr>
            <a:r>
              <a:rPr lang="en-US" altLang="zh-CN" sz="2600" dirty="0">
                <a:solidFill>
                  <a:schemeClr val="bg1">
                    <a:lumMod val="65000"/>
                  </a:schemeClr>
                </a:solidFill>
              </a:rPr>
              <a:t>The class P and class NP</a:t>
            </a:r>
          </a:p>
          <a:p>
            <a:pPr eaLnBrk="1" hangingPunct="1">
              <a:spcBef>
                <a:spcPts val="1000"/>
              </a:spcBef>
            </a:pPr>
            <a:r>
              <a:rPr lang="en-US" altLang="zh-CN" sz="3400" dirty="0">
                <a:solidFill>
                  <a:srgbClr val="FF0000"/>
                </a:solidFill>
              </a:rPr>
              <a:t>Introduction to NP-Completeness (NPC)</a:t>
            </a:r>
          </a:p>
          <a:p>
            <a:pPr lvl="1" eaLnBrk="1" hangingPunct="1">
              <a:spcBef>
                <a:spcPts val="1000"/>
              </a:spcBef>
            </a:pPr>
            <a:r>
              <a:rPr lang="en-US" altLang="zh-CN" sz="2600" dirty="0">
                <a:solidFill>
                  <a:schemeClr val="bg1">
                    <a:lumMod val="65000"/>
                  </a:schemeClr>
                </a:solidFill>
              </a:rPr>
              <a:t>Polynomial-time reductions</a:t>
            </a:r>
          </a:p>
          <a:p>
            <a:pPr lvl="1" eaLnBrk="1" hangingPunct="1">
              <a:spcBef>
                <a:spcPts val="1000"/>
              </a:spcBef>
            </a:pPr>
            <a:r>
              <a:rPr lang="en-US" altLang="zh-CN" sz="2600" dirty="0">
                <a:solidFill>
                  <a:schemeClr val="bg1">
                    <a:lumMod val="65000"/>
                  </a:schemeClr>
                </a:solidFill>
              </a:rPr>
              <a:t>The class NPC</a:t>
            </a:r>
          </a:p>
          <a:p>
            <a:pPr lvl="1" eaLnBrk="1" hangingPunct="1">
              <a:spcBef>
                <a:spcPts val="1000"/>
              </a:spcBef>
            </a:pPr>
            <a:r>
              <a:rPr lang="en-US" altLang="zh-CN" sz="2600" dirty="0">
                <a:solidFill>
                  <a:schemeClr val="bg1">
                    <a:lumMod val="65000"/>
                  </a:schemeClr>
                </a:solidFill>
              </a:rPr>
              <a:t>NP-Complete problems and proofs</a:t>
            </a:r>
          </a:p>
          <a:p>
            <a:pPr lvl="1" eaLnBrk="1" hangingPunct="1">
              <a:spcBef>
                <a:spcPts val="1000"/>
              </a:spcBef>
            </a:pPr>
            <a:r>
              <a:rPr lang="en-US" altLang="zh-CN" sz="2600" dirty="0">
                <a:solidFill>
                  <a:srgbClr val="FF0000"/>
                </a:solidFill>
              </a:rPr>
              <a:t>Optimization vs. Decision problems about NPC</a:t>
            </a:r>
          </a:p>
          <a:p>
            <a:pPr eaLnBrk="1" hangingPunct="1">
              <a:spcBef>
                <a:spcPts val="1000"/>
              </a:spcBef>
            </a:pPr>
            <a:r>
              <a:rPr lang="en-US" altLang="zh-CN" sz="3400" dirty="0"/>
              <a:t>Summary</a:t>
            </a:r>
            <a:endParaRPr lang="en-US" altLang="zh-CN" sz="2600" dirty="0"/>
          </a:p>
        </p:txBody>
      </p:sp>
      <p:sp>
        <p:nvSpPr>
          <p:cNvPr id="19458" name="Title 1"/>
          <p:cNvSpPr>
            <a:spLocks noGrp="1"/>
          </p:cNvSpPr>
          <p:nvPr>
            <p:ph type="title"/>
          </p:nvPr>
        </p:nvSpPr>
        <p:spPr/>
        <p:txBody>
          <a:bodyPr/>
          <a:lstStyle/>
          <a:p>
            <a:pPr eaLnBrk="1" hangingPunct="1"/>
            <a:r>
              <a:rPr lang="en-US" altLang="zh-CN" b="0" dirty="0">
                <a:latin typeface="Calibri" panose="020F0502020204030204" pitchFamily="34" charset="0"/>
                <a:cs typeface="Calibri" panose="020F0502020204030204" pitchFamily="34" charset="0"/>
              </a:rPr>
              <a:t>Outline</a:t>
            </a:r>
            <a:endParaRPr lang="en-US" altLang="zh-CN" dirty="0">
              <a:latin typeface="Calibri" panose="020F0502020204030204" pitchFamily="34" charset="0"/>
              <a:cs typeface="Calibri" panose="020F0502020204030204" pitchFamily="34" charset="0"/>
            </a:endParaRP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95</a:t>
            </a:fld>
            <a:endParaRPr lang="en-US" altLang="zh-CN" sz="1200" b="0">
              <a:ea typeface="Gulim" pitchFamily="34" charset="-127"/>
            </a:endParaRPr>
          </a:p>
        </p:txBody>
      </p:sp>
    </p:spTree>
    <p:extLst>
      <p:ext uri="{BB962C8B-B14F-4D97-AF65-F5344CB8AC3E}">
        <p14:creationId xmlns:p14="http://schemas.microsoft.com/office/powerpoint/2010/main" val="1380581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57200" y="908621"/>
            <a:ext cx="8229600" cy="583274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r>
              <a:rPr lang="en-US" altLang="zh-CN" sz="2400" b="0" kern="0" dirty="0"/>
              <a:t>Input size of problems.</a:t>
            </a:r>
          </a:p>
          <a:p>
            <a:pPr eaLnBrk="1" hangingPunct="1"/>
            <a:r>
              <a:rPr lang="en-US" altLang="zh-CN" sz="2400" b="0" kern="0" dirty="0"/>
              <a:t>Polynomial-time and </a:t>
            </a:r>
            <a:r>
              <a:rPr lang="en-US" altLang="zh-CN" sz="2400" b="0" kern="0" dirty="0" err="1"/>
              <a:t>nonpolynomial</a:t>
            </a:r>
            <a:r>
              <a:rPr lang="en-US" altLang="zh-CN" sz="2400" b="0" kern="0" dirty="0"/>
              <a:t>-time algorithms.</a:t>
            </a:r>
          </a:p>
          <a:p>
            <a:pPr eaLnBrk="1" hangingPunct="1"/>
            <a:r>
              <a:rPr lang="en-US" altLang="zh-CN" sz="2400" b="0" kern="0" dirty="0"/>
              <a:t>Polynomial-time solvable problems.</a:t>
            </a:r>
          </a:p>
          <a:p>
            <a:pPr eaLnBrk="1" hangingPunct="1"/>
            <a:r>
              <a:rPr lang="en-US" altLang="zh-CN" sz="2400" b="0" kern="0" dirty="0"/>
              <a:t>Decision problems.</a:t>
            </a:r>
          </a:p>
          <a:p>
            <a:pPr eaLnBrk="1" hangingPunct="1"/>
            <a:r>
              <a:rPr lang="en-US" altLang="zh-CN" sz="2400" b="0" kern="0" dirty="0"/>
              <a:t>Optimization problems and their decision problems.</a:t>
            </a:r>
          </a:p>
          <a:p>
            <a:pPr eaLnBrk="1" hangingPunct="1"/>
            <a:r>
              <a:rPr lang="en-US" altLang="zh-CN" sz="2400" b="0" kern="0" dirty="0"/>
              <a:t>The classes P, NP, and NPC.</a:t>
            </a:r>
          </a:p>
          <a:p>
            <a:pPr eaLnBrk="1" hangingPunct="1"/>
            <a:r>
              <a:rPr lang="en-US" altLang="zh-CN" sz="2400" b="0" kern="0" dirty="0"/>
              <a:t>Polynomial-time reduction.</a:t>
            </a:r>
          </a:p>
          <a:p>
            <a:pPr eaLnBrk="1" hangingPunct="1"/>
            <a:r>
              <a:rPr lang="en-US" altLang="zh-CN" sz="2400" b="0" kern="0" dirty="0"/>
              <a:t>How to prove L ∈ P, or NP, or NPC?</a:t>
            </a:r>
          </a:p>
          <a:p>
            <a:pPr eaLnBrk="1" hangingPunct="1"/>
            <a:r>
              <a:rPr lang="en-US" altLang="zh-CN" sz="2400" b="0" kern="0" dirty="0"/>
              <a:t>Examples of problems in these classes.</a:t>
            </a:r>
          </a:p>
          <a:p>
            <a:pPr lvl="1" eaLnBrk="1" hangingPunct="1"/>
            <a:r>
              <a:rPr lang="en-US" altLang="zh-CN" sz="2000" b="0" kern="0" dirty="0"/>
              <a:t>Satisfiability of Boolean formulas (SAT)</a:t>
            </a:r>
          </a:p>
          <a:p>
            <a:pPr lvl="1" eaLnBrk="1" hangingPunct="1"/>
            <a:r>
              <a:rPr lang="en-US" altLang="zh-CN" sz="2000" b="0" kern="0" dirty="0"/>
              <a:t>Decision clique (DCLIQUE)</a:t>
            </a:r>
          </a:p>
          <a:p>
            <a:pPr lvl="1" eaLnBrk="1" hangingPunct="1"/>
            <a:r>
              <a:rPr lang="en-US" altLang="zh-CN" sz="2000" b="0" kern="0" dirty="0"/>
              <a:t>Decision vertex cover (DVC)</a:t>
            </a:r>
          </a:p>
          <a:p>
            <a:pPr lvl="1" eaLnBrk="1" hangingPunct="1"/>
            <a:r>
              <a:rPr lang="en-US" altLang="zh-CN" sz="2000" b="0" kern="0" dirty="0"/>
              <a:t>Decision independent set (DIS)</a:t>
            </a:r>
          </a:p>
        </p:txBody>
      </p:sp>
      <p:sp>
        <p:nvSpPr>
          <p:cNvPr id="19458" name="Title 1"/>
          <p:cNvSpPr>
            <a:spLocks noGrp="1"/>
          </p:cNvSpPr>
          <p:nvPr>
            <p:ph type="title"/>
          </p:nvPr>
        </p:nvSpPr>
        <p:spPr/>
        <p:txBody>
          <a:bodyPr/>
          <a:lstStyle/>
          <a:p>
            <a:pPr eaLnBrk="1" hangingPunct="1"/>
            <a:r>
              <a:rPr lang="en-US" altLang="zh-CN" b="0" dirty="0"/>
              <a:t>A Review on NP-Completeness</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96</a:t>
            </a:fld>
            <a:endParaRPr lang="en-US" altLang="zh-CN" sz="1200" b="0">
              <a:ea typeface="Gulim" pitchFamily="34" charset="-127"/>
            </a:endParaRPr>
          </a:p>
        </p:txBody>
      </p:sp>
    </p:spTree>
    <p:extLst>
      <p:ext uri="{BB962C8B-B14F-4D97-AF65-F5344CB8AC3E}">
        <p14:creationId xmlns:p14="http://schemas.microsoft.com/office/powerpoint/2010/main" val="14643787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fld id="{495425A8-C378-499B-ABCD-F16DE923E87F}" type="slidenum">
              <a:rPr lang="en-US" altLang="zh-CN" sz="1200" b="0">
                <a:ea typeface="Gulim" pitchFamily="34" charset="-127"/>
              </a:rPr>
              <a:pPr eaLnBrk="1" hangingPunct="1"/>
              <a:t>97</a:t>
            </a:fld>
            <a:endParaRPr lang="en-US" altLang="zh-CN" sz="1200" b="0">
              <a:ea typeface="Gulim" pitchFamily="34" charset="-127"/>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412776"/>
            <a:ext cx="7081692" cy="420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224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heme/theme1.xml><?xml version="1.0" encoding="utf-8"?>
<a:theme xmlns:a="http://schemas.openxmlformats.org/drawingml/2006/main" name="UCLA">
  <a:themeElements>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fontScheme name="UCL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spDef>
    <a:ln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lnDef>
  </a:objectDefaults>
  <a:extraClrSchemeLst>
    <a:extraClrScheme>
      <a:clrScheme name="UCLA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UCLA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UCLA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UCLA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UCLA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UCLA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UCLA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UCLA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UCLA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UCLA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UCLA 11">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173683"/>
        </a:hlink>
        <a:folHlink>
          <a:srgbClr val="354BB9"/>
        </a:folHlink>
      </a:clrScheme>
      <a:clrMap bg1="lt1" tx1="dk1" bg2="lt2" tx2="dk2" accent1="accent1" accent2="accent2" accent3="accent3" accent4="accent4" accent5="accent5" accent6="accent6" hlink="hlink" folHlink="folHlink"/>
    </a:extraClrScheme>
    <a:extraClrScheme>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bsn05</Template>
  <TotalTime>78558</TotalTime>
  <Words>4452</Words>
  <Application>Microsoft Office PowerPoint</Application>
  <PresentationFormat>全屏显示(4:3)</PresentationFormat>
  <Paragraphs>944</Paragraphs>
  <Slides>97</Slides>
  <Notes>52</Notes>
  <HiddenSlides>2</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97</vt:i4>
      </vt:variant>
    </vt:vector>
  </HeadingPairs>
  <TitlesOfParts>
    <vt:vector size="108" baseType="lpstr">
      <vt:lpstr>Gulim</vt:lpstr>
      <vt:lpstr>等线</vt:lpstr>
      <vt:lpstr>等线 Light</vt:lpstr>
      <vt:lpstr>黑体</vt:lpstr>
      <vt:lpstr>Arial</vt:lpstr>
      <vt:lpstr>Calibri</vt:lpstr>
      <vt:lpstr>Cambria Math</vt:lpstr>
      <vt:lpstr>Lucida Sans Unicode</vt:lpstr>
      <vt:lpstr>Wingdings</vt:lpstr>
      <vt:lpstr>UCLA</vt:lpstr>
      <vt:lpstr>自定义设计方案</vt:lpstr>
      <vt:lpstr>PowerPoint 演示文稿</vt:lpstr>
      <vt:lpstr>Outline</vt:lpstr>
      <vt:lpstr>Introduction</vt:lpstr>
      <vt:lpstr>Introduction</vt:lpstr>
      <vt:lpstr>Introduction</vt:lpstr>
      <vt:lpstr>Introduction</vt:lpstr>
      <vt:lpstr>Introduction</vt:lpstr>
      <vt:lpstr>Introduction</vt:lpstr>
      <vt:lpstr>Introduction</vt:lpstr>
      <vt:lpstr>Outline</vt:lpstr>
      <vt:lpstr>Encoding the Inputs of Problems</vt:lpstr>
      <vt:lpstr>Example</vt:lpstr>
      <vt:lpstr>The Input Sizes of Problems</vt:lpstr>
      <vt:lpstr>Input Size Example: Composite</vt:lpstr>
      <vt:lpstr>Input Size Example: Sorting</vt:lpstr>
      <vt:lpstr>Outline</vt:lpstr>
      <vt:lpstr>Decision Problems</vt:lpstr>
      <vt:lpstr>Optimization Problems</vt:lpstr>
      <vt:lpstr>Decision Problems: MST</vt:lpstr>
      <vt:lpstr>Decision Problems: Knapsack</vt:lpstr>
      <vt:lpstr>Decision Problems: Subset Sum</vt:lpstr>
      <vt:lpstr>Optimization and Decision Problems</vt:lpstr>
      <vt:lpstr>Decision Problems: Yes-Inputs ant No-Inputs</vt:lpstr>
      <vt:lpstr>Outline</vt:lpstr>
      <vt:lpstr>Complexity Classes</vt:lpstr>
      <vt:lpstr>Polynomial-Time Algorithms</vt:lpstr>
      <vt:lpstr>Polynomial-Time Algorithms</vt:lpstr>
      <vt:lpstr>Nonpolynomial-Time Algorithms</vt:lpstr>
      <vt:lpstr>Is Knapsack Problem Polynomial?</vt:lpstr>
      <vt:lpstr>Is Knapsack Problem Polynomial?</vt:lpstr>
      <vt:lpstr>Polynomial- vs. Exponential-Time</vt:lpstr>
      <vt:lpstr>Polynomial-Time Solvable Problems</vt:lpstr>
      <vt:lpstr>The Class P</vt:lpstr>
      <vt:lpstr>The Class P: An Example</vt:lpstr>
      <vt:lpstr>The Class P: An Example</vt:lpstr>
      <vt:lpstr>Certificates and Verifying Certificates</vt:lpstr>
      <vt:lpstr>Certificates and Verifying Certificates</vt:lpstr>
      <vt:lpstr>The Class NP</vt:lpstr>
      <vt:lpstr>COMPOSITE ∈ NP</vt:lpstr>
      <vt:lpstr>DSubsetSum ∈ NP</vt:lpstr>
      <vt:lpstr>DSubsetSum ∈ NP</vt:lpstr>
      <vt:lpstr>DVC ∈ NP</vt:lpstr>
      <vt:lpstr>DVC ∈ NP</vt:lpstr>
      <vt:lpstr>Satisfiability I</vt:lpstr>
      <vt:lpstr>Satisfiability II</vt:lpstr>
      <vt:lpstr>Satisfiability III</vt:lpstr>
      <vt:lpstr>SAT ∈ NP</vt:lpstr>
      <vt:lpstr>k-SAT ∈ NP</vt:lpstr>
      <vt:lpstr>Some Decision Problems in NP</vt:lpstr>
      <vt:lpstr>P = NP?</vt:lpstr>
      <vt:lpstr>Outline</vt:lpstr>
      <vt:lpstr>What is a Reduction?</vt:lpstr>
      <vt:lpstr>Polynomial-Time Reductions</vt:lpstr>
      <vt:lpstr>Polynomial-Time Reductions</vt:lpstr>
      <vt:lpstr>Polynomial-Time Reductions f:L1→L2</vt:lpstr>
      <vt:lpstr>Reduction between Decision Problems</vt:lpstr>
      <vt:lpstr>Outline</vt:lpstr>
      <vt:lpstr>The Class NP-Complete (NPC)</vt:lpstr>
      <vt:lpstr>NP-Completeness and Its Properties</vt:lpstr>
      <vt:lpstr>NP-Completeness and Its Properties</vt:lpstr>
      <vt:lpstr>The Classes P, NP, and NPC</vt:lpstr>
      <vt:lpstr>The Classes P, NP, and NPC</vt:lpstr>
      <vt:lpstr>Outline</vt:lpstr>
      <vt:lpstr>The Class NP-Complete (NPC)</vt:lpstr>
      <vt:lpstr>Cook’s Theorem (SAT ∈ NPC)</vt:lpstr>
      <vt:lpstr>Proving that problems are NPC</vt:lpstr>
      <vt:lpstr>Problem: CLIQUE</vt:lpstr>
      <vt:lpstr>NPC Problem: CLIQUE</vt:lpstr>
      <vt:lpstr>Proof that DCLIQUE ∈ NPC</vt:lpstr>
      <vt:lpstr>Proof that DCLIQUE ∈ NPC（cont）</vt:lpstr>
      <vt:lpstr>Proof that DCLIQUE ∈ NPC（cont）</vt:lpstr>
      <vt:lpstr>Proof that DCLIQUE ∈ NPC（cont）</vt:lpstr>
      <vt:lpstr>Proof that DCLIQUE ∈ NPC（cout）</vt:lpstr>
      <vt:lpstr>Proof that DCLIQUE ∈ NPC（cout）</vt:lpstr>
      <vt:lpstr>Proof that DCLIQUE ∈ NPC（cout）</vt:lpstr>
      <vt:lpstr>Proof that DCLIQUE ∈ NPC（cout）</vt:lpstr>
      <vt:lpstr>Problem: Independent Set</vt:lpstr>
      <vt:lpstr>NPC Problem: Decision Independent Set (DIS)</vt:lpstr>
      <vt:lpstr>DIS ∈ NPC</vt:lpstr>
      <vt:lpstr>DIS ∈ NPC</vt:lpstr>
      <vt:lpstr>Problem: VC</vt:lpstr>
      <vt:lpstr>NPC Problem: DVC</vt:lpstr>
      <vt:lpstr>NPC Problem: DVC</vt:lpstr>
      <vt:lpstr>Proof: DVC ∈NPC</vt:lpstr>
      <vt:lpstr>Proof: DVC ∈NPC</vt:lpstr>
      <vt:lpstr>Proof: DVC ∈NPC</vt:lpstr>
      <vt:lpstr>Outline</vt:lpstr>
      <vt:lpstr>Decision versus Optimization Problems</vt:lpstr>
      <vt:lpstr>Decision versus Optimization Problems</vt:lpstr>
      <vt:lpstr>Decision versus Optimization Problems</vt:lpstr>
      <vt:lpstr>Decision versus Optimization Problems</vt:lpstr>
      <vt:lpstr>Decision versus Optimization Problems</vt:lpstr>
      <vt:lpstr>Decision versus Optimization Problems</vt:lpstr>
      <vt:lpstr>NP-Hard Problems</vt:lpstr>
      <vt:lpstr>Outline</vt:lpstr>
      <vt:lpstr>A Review on NP-Completeness</vt:lpstr>
      <vt:lpstr>PowerPoint 演示文稿</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c:title>
  <dc:creator>Dongwon Lee</dc:creator>
  <cp:lastModifiedBy> </cp:lastModifiedBy>
  <cp:revision>4039</cp:revision>
  <cp:lastPrinted>2017-12-29T13:24:59Z</cp:lastPrinted>
  <dcterms:created xsi:type="dcterms:W3CDTF">2010-05-27T13:38:31Z</dcterms:created>
  <dcterms:modified xsi:type="dcterms:W3CDTF">2019-12-12T17:37:40Z</dcterms:modified>
</cp:coreProperties>
</file>